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notesMasterIdLst>
    <p:notesMasterId r:id="rId64"/>
  </p:notesMasterIdLst>
  <p:sldIdLst>
    <p:sldId id="256" r:id="rId9"/>
    <p:sldId id="304" r:id="rId10"/>
    <p:sldId id="274" r:id="rId11"/>
    <p:sldId id="305" r:id="rId12"/>
    <p:sldId id="322" r:id="rId13"/>
    <p:sldId id="297" r:id="rId14"/>
    <p:sldId id="311" r:id="rId15"/>
    <p:sldId id="303" r:id="rId16"/>
    <p:sldId id="306" r:id="rId17"/>
    <p:sldId id="307" r:id="rId18"/>
    <p:sldId id="359" r:id="rId19"/>
    <p:sldId id="353" r:id="rId20"/>
    <p:sldId id="269" r:id="rId21"/>
    <p:sldId id="270" r:id="rId22"/>
    <p:sldId id="323" r:id="rId23"/>
    <p:sldId id="319" r:id="rId24"/>
    <p:sldId id="446" r:id="rId25"/>
    <p:sldId id="447" r:id="rId26"/>
    <p:sldId id="448" r:id="rId27"/>
    <p:sldId id="277" r:id="rId28"/>
    <p:sldId id="278" r:id="rId29"/>
    <p:sldId id="280" r:id="rId30"/>
    <p:sldId id="327" r:id="rId31"/>
    <p:sldId id="324" r:id="rId32"/>
    <p:sldId id="337" r:id="rId33"/>
    <p:sldId id="392" r:id="rId34"/>
    <p:sldId id="393" r:id="rId35"/>
    <p:sldId id="394" r:id="rId36"/>
    <p:sldId id="395" r:id="rId37"/>
    <p:sldId id="407" r:id="rId38"/>
    <p:sldId id="438" r:id="rId39"/>
    <p:sldId id="441" r:id="rId40"/>
    <p:sldId id="440" r:id="rId41"/>
    <p:sldId id="442" r:id="rId42"/>
    <p:sldId id="428" r:id="rId43"/>
    <p:sldId id="443" r:id="rId44"/>
    <p:sldId id="444" r:id="rId45"/>
    <p:sldId id="445" r:id="rId46"/>
    <p:sldId id="458" r:id="rId47"/>
    <p:sldId id="459" r:id="rId48"/>
    <p:sldId id="403" r:id="rId49"/>
    <p:sldId id="406" r:id="rId50"/>
    <p:sldId id="408" r:id="rId51"/>
    <p:sldId id="412" r:id="rId52"/>
    <p:sldId id="414" r:id="rId53"/>
    <p:sldId id="421" r:id="rId54"/>
    <p:sldId id="424" r:id="rId55"/>
    <p:sldId id="426" r:id="rId56"/>
    <p:sldId id="425" r:id="rId57"/>
    <p:sldId id="434" r:id="rId58"/>
    <p:sldId id="474" r:id="rId59"/>
    <p:sldId id="436" r:id="rId60"/>
    <p:sldId id="450" r:id="rId61"/>
    <p:sldId id="435" r:id="rId62"/>
    <p:sldId id="339" r:id="rId63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0FD8F0-A505-4C5F-A6F9-3B7A75DC3D36}">
          <p14:sldIdLst>
            <p14:sldId id="256"/>
            <p14:sldId id="304"/>
            <p14:sldId id="274"/>
            <p14:sldId id="305"/>
            <p14:sldId id="322"/>
            <p14:sldId id="297"/>
            <p14:sldId id="311"/>
            <p14:sldId id="303"/>
            <p14:sldId id="306"/>
            <p14:sldId id="307"/>
            <p14:sldId id="359"/>
            <p14:sldId id="353"/>
            <p14:sldId id="269"/>
            <p14:sldId id="270"/>
            <p14:sldId id="323"/>
            <p14:sldId id="319"/>
            <p14:sldId id="446"/>
            <p14:sldId id="447"/>
            <p14:sldId id="448"/>
            <p14:sldId id="277"/>
            <p14:sldId id="278"/>
            <p14:sldId id="280"/>
            <p14:sldId id="327"/>
            <p14:sldId id="324"/>
            <p14:sldId id="337"/>
            <p14:sldId id="392"/>
            <p14:sldId id="393"/>
            <p14:sldId id="394"/>
            <p14:sldId id="395"/>
            <p14:sldId id="407"/>
            <p14:sldId id="438"/>
            <p14:sldId id="441"/>
            <p14:sldId id="440"/>
            <p14:sldId id="442"/>
            <p14:sldId id="428"/>
            <p14:sldId id="443"/>
            <p14:sldId id="444"/>
            <p14:sldId id="445"/>
            <p14:sldId id="458"/>
            <p14:sldId id="459"/>
            <p14:sldId id="403"/>
            <p14:sldId id="406"/>
            <p14:sldId id="408"/>
            <p14:sldId id="412"/>
            <p14:sldId id="414"/>
            <p14:sldId id="421"/>
            <p14:sldId id="424"/>
            <p14:sldId id="426"/>
            <p14:sldId id="425"/>
            <p14:sldId id="434"/>
            <p14:sldId id="474"/>
            <p14:sldId id="436"/>
            <p14:sldId id="450"/>
            <p14:sldId id="435"/>
            <p14:sldId id="339"/>
          </p14:sldIdLst>
        </p14:section>
        <p14:section name="Additional slides" id="{BD5A2AAE-A572-4D2A-80F8-34526040AB0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EDE"/>
    <a:srgbClr val="E2EEDE"/>
    <a:srgbClr val="F0F6EE"/>
    <a:srgbClr val="EAF4E8"/>
    <a:srgbClr val="000000"/>
    <a:srgbClr val="FDE5CD"/>
    <a:srgbClr val="B05C05"/>
    <a:srgbClr val="D9EAD5"/>
    <a:srgbClr val="F07F09"/>
    <a:srgbClr val="887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55" autoAdjust="0"/>
    <p:restoredTop sz="98092" autoAdjust="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358"/>
        <p:guide pos="5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7A1DA-46E2-4A23-8475-C9B2282AB969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4D19-F72D-46BD-A7EC-D5CFB604DA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77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3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1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50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3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3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3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3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C4D19-F72D-46BD-A7EC-D5CFB604DA8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63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4,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40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01"/>
            <a:ext cx="9144000" cy="825811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740"/>
            <a:ext cx="9144000" cy="57692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8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0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7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50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6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11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40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937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00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798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609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1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401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602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66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8992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251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32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6637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555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7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5AC7-F59B-4B74-A3A2-4F6824E6657F}" type="datetimeFigureOut">
              <a:rPr lang="de-DE" smtClean="0"/>
              <a:t>04.09.2014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028A-11B8-4F4F-885E-10FF9939737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0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20.tmp"/><Relationship Id="rId3" Type="http://schemas.openxmlformats.org/officeDocument/2006/relationships/image" Target="../media/image17.png"/><Relationship Id="rId21" Type="http://schemas.openxmlformats.org/officeDocument/2006/relationships/image" Target="../media/image2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10" Type="http://schemas.openxmlformats.org/officeDocument/2006/relationships/image" Target="../media/image19.png"/><Relationship Id="rId19" Type="http://schemas.openxmlformats.org/officeDocument/2006/relationships/image" Target="../media/image21.tmp"/><Relationship Id="rId4" Type="http://schemas.openxmlformats.org/officeDocument/2006/relationships/image" Target="../media/image200.png"/><Relationship Id="rId9" Type="http://schemas.openxmlformats.org/officeDocument/2006/relationships/image" Target="../media/image18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png"/><Relationship Id="rId3" Type="http://schemas.openxmlformats.org/officeDocument/2006/relationships/image" Target="../media/image820.png"/><Relationship Id="rId34" Type="http://schemas.openxmlformats.org/officeDocument/2006/relationships/image" Target="../media/image41.png"/><Relationship Id="rId7" Type="http://schemas.openxmlformats.org/officeDocument/2006/relationships/image" Target="../media/image860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50.png"/><Relationship Id="rId32" Type="http://schemas.openxmlformats.org/officeDocument/2006/relationships/image" Target="../media/image36.png"/><Relationship Id="rId5" Type="http://schemas.openxmlformats.org/officeDocument/2006/relationships/image" Target="../media/image840.png"/><Relationship Id="rId28" Type="http://schemas.openxmlformats.org/officeDocument/2006/relationships/image" Target="../media/image95.png"/><Relationship Id="rId31" Type="http://schemas.openxmlformats.org/officeDocument/2006/relationships/image" Target="../media/image40.png"/><Relationship Id="rId4" Type="http://schemas.openxmlformats.org/officeDocument/2006/relationships/image" Target="../media/image830.png"/><Relationship Id="rId30" Type="http://schemas.openxmlformats.org/officeDocument/2006/relationships/image" Target="../media/image97.png"/><Relationship Id="rId9" Type="http://schemas.openxmlformats.org/officeDocument/2006/relationships/image" Target="../media/image90.png"/><Relationship Id="rId27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9.tmp"/><Relationship Id="rId7" Type="http://schemas.openxmlformats.org/officeDocument/2006/relationships/image" Target="../media/image79.png"/><Relationship Id="rId12" Type="http://schemas.openxmlformats.org/officeDocument/2006/relationships/image" Target="../media/image4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8.png"/><Relationship Id="rId11" Type="http://schemas.openxmlformats.org/officeDocument/2006/relationships/image" Target="../media/image11.gif"/><Relationship Id="rId5" Type="http://schemas.openxmlformats.org/officeDocument/2006/relationships/image" Target="../media/image77.png"/><Relationship Id="rId10" Type="http://schemas.openxmlformats.org/officeDocument/2006/relationships/image" Target="../media/image40.tmp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2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2.png"/><Relationship Id="rId5" Type="http://schemas.openxmlformats.org/officeDocument/2006/relationships/image" Target="../media/image86.png"/><Relationship Id="rId4" Type="http://schemas.openxmlformats.org/officeDocument/2006/relationships/image" Target="../media/image8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52.png"/><Relationship Id="rId5" Type="http://schemas.openxmlformats.org/officeDocument/2006/relationships/image" Target="../media/image811.png"/><Relationship Id="rId4" Type="http://schemas.openxmlformats.org/officeDocument/2006/relationships/image" Target="../media/image8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7.png"/><Relationship Id="rId7" Type="http://schemas.openxmlformats.org/officeDocument/2006/relationships/image" Target="../media/image10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13" Type="http://schemas.openxmlformats.org/officeDocument/2006/relationships/image" Target="../media/image113.png"/><Relationship Id="rId7" Type="http://schemas.openxmlformats.org/officeDocument/2006/relationships/image" Target="../media/image107.png"/><Relationship Id="rId12" Type="http://schemas.openxmlformats.org/officeDocument/2006/relationships/image" Target="../media/image45.tmp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6.png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44.tmp"/><Relationship Id="rId9" Type="http://schemas.openxmlformats.org/officeDocument/2006/relationships/image" Target="../media/image43.tmp"/><Relationship Id="rId1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8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18.png"/><Relationship Id="rId4" Type="http://schemas.openxmlformats.org/officeDocument/2006/relationships/image" Target="../media/image11.gif"/><Relationship Id="rId9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1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9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2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9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4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570" y="1628800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Negotiations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Concurrency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F</a:t>
            </a:r>
            <a:r>
              <a:rPr lang="de-DE" dirty="0" smtClean="0"/>
              <a:t>ree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545" y="3429000"/>
            <a:ext cx="8325925" cy="3015335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Javier </a:t>
            </a:r>
            <a:r>
              <a:rPr lang="de-DE" dirty="0" err="1" smtClean="0">
                <a:solidFill>
                  <a:srgbClr val="0070C0"/>
                </a:solidFill>
              </a:rPr>
              <a:t>Esparza</a:t>
            </a:r>
            <a:endParaRPr lang="de-DE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70C0"/>
                </a:solidFill>
              </a:rPr>
              <a:t>Technische Universität München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00B050"/>
                </a:solidFill>
              </a:rPr>
              <a:t>Joint work </a:t>
            </a:r>
            <a:r>
              <a:rPr lang="de-DE" dirty="0" err="1" smtClean="0">
                <a:solidFill>
                  <a:srgbClr val="00B050"/>
                </a:solidFill>
              </a:rPr>
              <a:t>with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Jörg </a:t>
            </a:r>
            <a:r>
              <a:rPr lang="de-DE" dirty="0" err="1" smtClean="0">
                <a:solidFill>
                  <a:srgbClr val="00B050"/>
                </a:solidFill>
              </a:rPr>
              <a:t>Desel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and</a:t>
            </a:r>
            <a:r>
              <a:rPr lang="de-DE" dirty="0" smtClean="0">
                <a:solidFill>
                  <a:srgbClr val="00B050"/>
                </a:solidFill>
              </a:rPr>
              <a:t> Philipp Hoffmann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01" y="877800"/>
            <a:ext cx="5061531" cy="5171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25"/>
            <a:ext cx="3566348" cy="903376"/>
          </a:xfrm>
        </p:spPr>
        <p:txBody>
          <a:bodyPr>
            <a:normAutofit/>
          </a:bodyPr>
          <a:lstStyle/>
          <a:p>
            <a:r>
              <a:rPr lang="de-DE" sz="3800" dirty="0" smtClean="0"/>
              <a:t>Semantics</a:t>
            </a:r>
            <a:endParaRPr lang="de-DE" sz="3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91" y="344039"/>
            <a:ext cx="562562" cy="562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50" y="372841"/>
            <a:ext cx="355073" cy="50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9389" y="400200"/>
            <a:ext cx="395655" cy="477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515" y="1898830"/>
            <a:ext cx="820230" cy="99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018"/>
            <a:ext cx="1035115" cy="1035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1865076"/>
            <a:ext cx="750083" cy="1057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515" y="3230298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11:00</a:t>
            </a:r>
            <a:endParaRPr lang="de-D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501" y="3232532"/>
            <a:ext cx="73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</a:t>
            </a:r>
            <a:r>
              <a:rPr lang="de-DE" sz="2400" dirty="0" smtClean="0"/>
              <a:t>:00</a:t>
            </a:r>
            <a:endParaRPr lang="de-D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2920" y="3232532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10:00</a:t>
            </a:r>
            <a:endParaRPr lang="de-DE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6515" y="3691963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11:00</a:t>
            </a:r>
            <a:endParaRPr lang="de-DE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501" y="3694197"/>
            <a:ext cx="73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</a:t>
            </a:r>
            <a:r>
              <a:rPr lang="de-DE" sz="2400" dirty="0" smtClean="0"/>
              <a:t>:00</a:t>
            </a:r>
            <a:endParaRPr lang="de-DE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2920" y="3694197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10:00</a:t>
            </a:r>
            <a:endParaRPr lang="de-D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9175" y="4155704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11:00</a:t>
            </a:r>
            <a:endParaRPr lang="de-D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98836" y="4153626"/>
            <a:ext cx="91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</a:t>
            </a:r>
            <a:r>
              <a:rPr lang="de-DE" sz="2400" dirty="0" smtClean="0"/>
              <a:t> 2:00</a:t>
            </a:r>
            <a:endParaRPr lang="de-D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5580" y="4157938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10:00</a:t>
            </a:r>
            <a:endParaRPr lang="de-DE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9360" y="4615135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11:00</a:t>
            </a:r>
            <a:endParaRPr lang="de-DE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99021" y="4613057"/>
            <a:ext cx="1067734" cy="463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Angry!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05764" y="4617369"/>
            <a:ext cx="1141235" cy="45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Angry</a:t>
            </a:r>
            <a:r>
              <a:rPr lang="de-DE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712" y="5072549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Beer!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6175" y="5072550"/>
            <a:ext cx="107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Angry!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2919" y="5076862"/>
            <a:ext cx="1144081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Angry!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08092E-6 L 0.00104 0.1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6474E-6 L 0 0.09109 L -0.04566 0.17988 " pathEditMode="relative" ptsTypes="A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17988 L -0.10017 0.28046 L 0.00678 0.40647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3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16301 L 0.00729 0.4134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8 0.40416 L 0.10678 0.52347 L 0.05591 0.62613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0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24532 L -0.00208 0.6309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9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41341 L 0.00729 0.8263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0.62612 L 0.00156 0.74543 L 0.00156 0.82705 " pathEditMode="relative" ptsTypes="A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63098 L -0.00225 0.8277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" y="2009092"/>
            <a:ext cx="5203517" cy="3965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3745"/>
          </a:xfrm>
        </p:spPr>
        <p:txBody>
          <a:bodyPr>
            <a:noAutofit/>
          </a:bodyPr>
          <a:lstStyle/>
          <a:p>
            <a:r>
              <a:rPr lang="de-DE" sz="3600" dirty="0" smtClean="0"/>
              <a:t>Negotiations as Parallel Computation </a:t>
            </a:r>
            <a:r>
              <a:rPr lang="de-DE" sz="3600" dirty="0"/>
              <a:t>M</a:t>
            </a:r>
            <a:r>
              <a:rPr lang="de-DE" sz="3600" dirty="0" smtClean="0"/>
              <a:t>odel.</a:t>
            </a:r>
            <a:br>
              <a:rPr lang="de-DE" sz="3600" dirty="0" smtClean="0"/>
            </a:br>
            <a:r>
              <a:rPr lang="de-DE" sz="3600" dirty="0" smtClean="0"/>
              <a:t>Parallel </a:t>
            </a:r>
            <a:r>
              <a:rPr lang="de-DE" sz="3600" dirty="0" err="1" smtClean="0"/>
              <a:t>Bubblesort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7105" y="2258870"/>
                <a:ext cx="349351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2400" dirty="0" smtClean="0"/>
                  <a:t>Four agents.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2400" dirty="0" smtClean="0"/>
                  <a:t>Internal states: integers.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2400" dirty="0" smtClean="0"/>
                  <a:t>Transformer of </a:t>
                </a:r>
                <a:r>
                  <a:rPr lang="de-DE" sz="2400" dirty="0" err="1" smtClean="0"/>
                  <a:t>internal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binary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atom</a:t>
                </a:r>
                <a:r>
                  <a:rPr lang="de-DE" sz="2400" dirty="0" smtClean="0"/>
                  <a:t>: swap integers if not in ascending order.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e-DE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de-DE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de-DE" sz="24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𝑦</m:t>
                      </m:r>
                      <m:r>
                        <a:rPr lang="de-DE" sz="24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&lt;</m:t>
                      </m:r>
                      <m:r>
                        <a:rPr lang="de-DE" sz="24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2400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170021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then</m:t>
                      </m:r>
                      <m:r>
                        <a:rPr lang="de-DE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de-DE" sz="2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170021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else</m:t>
                    </m:r>
                    <m:r>
                      <a:rPr lang="de-DE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i="1" dirty="0" smtClean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2258870"/>
                <a:ext cx="3493518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2269" t="-1429" r="-1571" b="-1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2079" y="13287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</a:rPr>
              <a:t>5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478" y="13422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4422" y="13422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</a:rPr>
              <a:t>7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598" y="1342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</a:rPr>
              <a:t>1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5597" y="13287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B050"/>
                </a:solidFill>
              </a:rPr>
              <a:t>3</a:t>
            </a:r>
            <a:endParaRPr lang="de-DE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0018 0.1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0017 0.15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0018 0.1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00173 0.14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4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503 0.27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5115 L 0.00017 0.21782 L 0.1151 0.2199 L 0.1151 0.2798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64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5116 L 0.00017 0.22291 L -0.1158 0.22083 L -0.1158 0.349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4884 L 0.00017 0.22014 L 0.12014 0.21782 L 0.12014 0.2821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14907 L 0.00173 0.21805 L -0.1599 0.22014 L -0.1599 0.2756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1 0.27986 L 0.11511 0.35324 L 0.18177 0.35324 L 0.18177 0.41319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6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93 0.27569 L -0.16493 0.34907 L -0.23159 0.34907 L -0.23159 0.4090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6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0.28217 L 0.12014 0.35092 L 0.18177 0.35324 L 0.18177 0.4155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6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275 L -0.01094 0.35278 L -0.12048 0.35532 L -0.12205 0.4152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3493 L -0.13247 0.47731 L -0.17483 0.40856 L -0.17483 0.295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70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6 0.40903 L -0.24862 0.48171 L -0.29202 0.41944 L -0.29323 0.29791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19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8 0.41319 L 0.20938 0.48102 L 0.25816 0.42384 L 0.25816 0.2983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36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0.41528 L -0.14757 0.475 L -0.1908 0.42176 L -0.19253 0.29722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291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8 0.41551 L 0.21407 0.48727 L 0.25139 0.46227 L 0.24948 0.3900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83 0.2956 L -0.13316 0.21111 L 0.00347 0.21111 L 0.00677 0.27338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423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23 0.29792 L -0.25157 0.20903 L -0.34827 0.20903 L -0.34827 0.34005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233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7 0.29723 L 0.21823 0.21945 L 0.35313 0.21945 L 0.35313 0.2794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38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3 0.29514 L -0.1559 0.21274 L -0.29166 0.21274 L -0.28663 0.275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7778 L -0.00122 0.40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65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28 0.27778 L -0.28715 0.4175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99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3 0.28426 L 0.35503 0.419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678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4 0.39514 L 0.21407 0.34606 L 0.17744 0.34838 L 0.18073 0.41504 " pathEditMode="relative" ptsTypes="AA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3493 L -0.34705 0.703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0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40903 L 0.00243 0.70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47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06 0.41274 L -0.28628 0.7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65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78 0.41737 L 0.3566 0.7057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4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78 0.41551 L 0.18247 0.70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6" grpId="6"/>
      <p:bldP spid="9" grpId="0"/>
      <p:bldP spid="9" grpId="1"/>
      <p:bldP spid="9" grpId="2"/>
      <p:bldP spid="9" grpId="3"/>
      <p:bldP spid="9" grpId="4"/>
      <p:bldP spid="9" grpId="5"/>
      <p:bldP spid="10" grpId="0"/>
      <p:bldP spid="10" grpId="1"/>
      <p:bldP spid="10" grpId="2"/>
      <p:bldP spid="10" grpId="4"/>
      <p:bldP spid="10" grpId="6"/>
      <p:bldP spid="10" grpId="7"/>
      <p:bldP spid="11" grpId="0"/>
      <p:bldP spid="11" grpId="1"/>
      <p:bldP spid="11" grpId="2"/>
      <p:bldP spid="11" grpId="3"/>
      <p:bldP spid="11" grpId="4"/>
      <p:bldP spid="11" grpId="5"/>
      <p:bldP spid="12" grpId="1"/>
      <p:bldP spid="12" grpId="2"/>
      <p:bldP spid="12" grpId="4"/>
      <p:bldP spid="12" grpId="5"/>
      <p:bldP spid="12" grpId="6"/>
      <p:bldP spid="12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Negotiations and Petri nets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7" y="1043735"/>
            <a:ext cx="8775975" cy="2385265"/>
          </a:xfrm>
        </p:spPr>
        <p:txBody>
          <a:bodyPr>
            <a:normAutofit/>
          </a:bodyPr>
          <a:lstStyle/>
          <a:p>
            <a:r>
              <a:rPr lang="de-DE" dirty="0" smtClean="0"/>
              <a:t>Negotiations have the same expressive power as (coloured) 1-safe Petri </a:t>
            </a:r>
            <a:r>
              <a:rPr lang="de-DE" dirty="0" err="1" smtClean="0"/>
              <a:t>nets</a:t>
            </a:r>
            <a:r>
              <a:rPr lang="de-DE" dirty="0" smtClean="0"/>
              <a:t>, but can be exponentially more succint.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35" y="2840270"/>
            <a:ext cx="3825425" cy="39082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60" y="2166557"/>
            <a:ext cx="3893280" cy="45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Analysis problems: Soundness</a:t>
            </a:r>
            <a:endParaRPr lang="de-DE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85" y="2126826"/>
            <a:ext cx="4001059" cy="3658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1220" y="1564980"/>
            <a:ext cx="410115" cy="4950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80" y="1541195"/>
            <a:ext cx="517557" cy="5175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6" y="1541195"/>
            <a:ext cx="366151" cy="516274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1819995" y="1361741"/>
            <a:ext cx="3920154" cy="207023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rgbClr val="FFFF00"/>
                </a:solidFill>
              </a:rPr>
              <a:t>Deadlock!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69 L 0.00277 0.23993 " pathEditMode="relative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74873E-6 L 0.00018 0.14368 " pathEditMode="relative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87691E-6 L 0.00156 0.14577 " pathEditMode="relative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23994 L 0.00191 0.46367 " pathEditMode="relative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14368 L -0.06128 0.22235 L -0.06058 0.31675 L -0.00225 0.39565 L -0.00294 0.46691 " pathEditMode="relative" ptsTypes="AAA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 </a:t>
            </a:r>
            <a:r>
              <a:rPr lang="de-DE" dirty="0" smtClean="0"/>
              <a:t>problems: Soundness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25" y="1088740"/>
            <a:ext cx="8550951" cy="5589240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Large step</a:t>
            </a:r>
            <a:r>
              <a:rPr lang="de-DE" dirty="0"/>
              <a:t>: sequence of occurrences of </a:t>
            </a:r>
            <a:r>
              <a:rPr lang="de-DE" dirty="0" smtClean="0"/>
              <a:t>atoms starting </a:t>
            </a:r>
            <a:r>
              <a:rPr lang="de-DE" dirty="0"/>
              <a:t>with the initial </a:t>
            </a:r>
            <a:r>
              <a:rPr lang="de-DE" dirty="0" smtClean="0"/>
              <a:t>and ending </a:t>
            </a:r>
            <a:r>
              <a:rPr lang="de-DE" dirty="0"/>
              <a:t>with the final atom.</a:t>
            </a:r>
          </a:p>
          <a:p>
            <a:r>
              <a:rPr lang="de-DE" dirty="0" smtClean="0"/>
              <a:t>A negotiation is </a:t>
            </a:r>
            <a:r>
              <a:rPr lang="de-DE" dirty="0" smtClean="0">
                <a:solidFill>
                  <a:srgbClr val="0070C0"/>
                </a:solidFill>
              </a:rPr>
              <a:t>sound</a:t>
            </a:r>
            <a:r>
              <a:rPr lang="de-DE" dirty="0" smtClean="0"/>
              <a:t> if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E</a:t>
            </a:r>
            <a:r>
              <a:rPr lang="en-US" sz="3200" dirty="0" smtClean="0">
                <a:effectLst/>
              </a:rPr>
              <a:t>very execution can be extended </a:t>
            </a:r>
            <a:r>
              <a:rPr lang="en-US" sz="3200" dirty="0" smtClean="0"/>
              <a:t>to </a:t>
            </a:r>
            <a:r>
              <a:rPr lang="de-DE" sz="3200" dirty="0" smtClean="0"/>
              <a:t>a large step.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N</a:t>
            </a:r>
            <a:r>
              <a:rPr lang="en-US" sz="3200" dirty="0" smtClean="0"/>
              <a:t>o useless atoms: every </a:t>
            </a:r>
            <a:r>
              <a:rPr lang="en-US" sz="3200" dirty="0"/>
              <a:t>atom </a:t>
            </a:r>
            <a:r>
              <a:rPr lang="en-US" sz="3200" dirty="0" smtClean="0"/>
              <a:t>occurs in some large step.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/>
              <a:t>(cf. van der Aalst’s workflow nets)</a:t>
            </a:r>
            <a:endParaRPr lang="de-DE" sz="3200" dirty="0" smtClean="0"/>
          </a:p>
          <a:p>
            <a:r>
              <a:rPr lang="de-DE" dirty="0" smtClean="0"/>
              <a:t>In particular: soundness → deadlock-freedom</a:t>
            </a:r>
          </a:p>
        </p:txBody>
      </p:sp>
    </p:spTree>
    <p:extLst>
      <p:ext uri="{BB962C8B-B14F-4D97-AF65-F5344CB8AC3E}">
        <p14:creationId xmlns:p14="http://schemas.microsoft.com/office/powerpoint/2010/main" val="13948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de-DE" dirty="0"/>
              <a:t>Analysis </a:t>
            </a:r>
            <a:r>
              <a:rPr lang="de-DE" dirty="0" smtClean="0"/>
              <a:t>problems: Summarization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r>
              <a:rPr lang="de-DE" dirty="0" smtClean="0"/>
              <a:t>Each large step induces a relation between initial and final global states</a:t>
            </a:r>
          </a:p>
          <a:p>
            <a:r>
              <a:rPr lang="de-DE" dirty="0" smtClean="0"/>
              <a:t>The </a:t>
            </a:r>
            <a:r>
              <a:rPr lang="de-DE" dirty="0" smtClean="0">
                <a:solidFill>
                  <a:srgbClr val="FF0000"/>
                </a:solidFill>
              </a:rPr>
              <a:t>summary</a:t>
            </a:r>
            <a:r>
              <a:rPr lang="de-DE" dirty="0" smtClean="0"/>
              <a:t> of a negotiation is the union of these relations (i.e., the whole input-output relation).</a:t>
            </a:r>
          </a:p>
          <a:p>
            <a:r>
              <a:rPr lang="de-DE" dirty="0" smtClean="0"/>
              <a:t>The </a:t>
            </a:r>
            <a:r>
              <a:rPr lang="de-DE" dirty="0" smtClean="0">
                <a:solidFill>
                  <a:srgbClr val="FF0000"/>
                </a:solidFill>
              </a:rPr>
              <a:t>summarization problem</a:t>
            </a:r>
            <a:r>
              <a:rPr lang="de-DE" dirty="0" smtClean="0"/>
              <a:t> consists of, given a sound negotiation, computing its summary.</a:t>
            </a:r>
          </a:p>
          <a:p>
            <a:pPr marL="0" indent="0">
              <a:buNone/>
            </a:pP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34209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0"/>
            <a:ext cx="9143999" cy="73438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Computing summaries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3" y="894123"/>
            <a:ext cx="4367099" cy="2330507"/>
          </a:xfrm>
        </p:spPr>
        <p:txBody>
          <a:bodyPr>
            <a:normAutofit lnSpcReduction="10000"/>
          </a:bodyPr>
          <a:lstStyle/>
          <a:p>
            <a:r>
              <a:rPr lang="de-DE" sz="2800" dirty="0" smtClean="0"/>
              <a:t>A simple algorithm to compute a summary: </a:t>
            </a:r>
          </a:p>
          <a:p>
            <a:pPr lvl="1"/>
            <a:r>
              <a:rPr lang="de-DE" dirty="0" smtClean="0"/>
              <a:t>Compute the LTS of the negotiation</a:t>
            </a:r>
          </a:p>
          <a:p>
            <a:pPr lvl="1"/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reduction rules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19" y="3576444"/>
            <a:ext cx="1727201" cy="314776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34591" y="3443222"/>
            <a:ext cx="1867744" cy="3335417"/>
            <a:chOff x="918342" y="3459660"/>
            <a:chExt cx="1867744" cy="3335417"/>
          </a:xfrm>
        </p:grpSpPr>
        <p:grpSp>
          <p:nvGrpSpPr>
            <p:cNvPr id="23" name="Group 22"/>
            <p:cNvGrpSpPr/>
            <p:nvPr/>
          </p:nvGrpSpPr>
          <p:grpSpPr>
            <a:xfrm>
              <a:off x="918342" y="3459660"/>
              <a:ext cx="1867744" cy="3335417"/>
              <a:chOff x="227286" y="3519011"/>
              <a:chExt cx="1867744" cy="333541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92838" y="6485096"/>
                <a:ext cx="989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Iteration</a:t>
                </a:r>
                <a:endParaRPr lang="de-DE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227286" y="3519011"/>
                <a:ext cx="1867744" cy="2966088"/>
                <a:chOff x="-608292" y="1451468"/>
                <a:chExt cx="3412064" cy="5172729"/>
              </a:xfrm>
            </p:grpSpPr>
            <p:sp>
              <p:nvSpPr>
                <p:cNvPr id="126" name="Rounded Rectangle 125"/>
                <p:cNvSpPr/>
                <p:nvPr/>
              </p:nvSpPr>
              <p:spPr>
                <a:xfrm rot="5400000">
                  <a:off x="-1488625" y="2331801"/>
                  <a:ext cx="5172729" cy="3412063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Flowchart: Connector 126"/>
                <p:cNvSpPr/>
                <p:nvPr/>
              </p:nvSpPr>
              <p:spPr>
                <a:xfrm>
                  <a:off x="970833" y="2081030"/>
                  <a:ext cx="372337" cy="3785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Flowchart: Connector 127"/>
                <p:cNvSpPr/>
                <p:nvPr/>
              </p:nvSpPr>
              <p:spPr>
                <a:xfrm rot="4268952">
                  <a:off x="1335816" y="3351152"/>
                  <a:ext cx="372337" cy="3785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Flowchart: Connector 128"/>
                <p:cNvSpPr/>
                <p:nvPr/>
              </p:nvSpPr>
              <p:spPr>
                <a:xfrm rot="5400000">
                  <a:off x="589579" y="3349141"/>
                  <a:ext cx="372337" cy="3785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30" name="Straight Arrow Connector 129"/>
                <p:cNvCxnSpPr>
                  <a:stCxn id="127" idx="5"/>
                  <a:endCxn id="128" idx="2"/>
                </p:cNvCxnSpPr>
                <p:nvPr/>
              </p:nvCxnSpPr>
              <p:spPr>
                <a:xfrm>
                  <a:off x="1288642" y="2404149"/>
                  <a:ext cx="173191" cy="96010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>
                  <a:stCxn id="127" idx="3"/>
                  <a:endCxn id="129" idx="2"/>
                </p:cNvCxnSpPr>
                <p:nvPr/>
              </p:nvCxnSpPr>
              <p:spPr>
                <a:xfrm flipH="1">
                  <a:off x="775749" y="2404149"/>
                  <a:ext cx="249612" cy="94810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urved Connector 132"/>
                <p:cNvCxnSpPr>
                  <a:stCxn id="127" idx="1"/>
                  <a:endCxn id="127" idx="7"/>
                </p:cNvCxnSpPr>
                <p:nvPr/>
              </p:nvCxnSpPr>
              <p:spPr>
                <a:xfrm rot="5400000" flipH="1" flipV="1">
                  <a:off x="1157526" y="2004829"/>
                  <a:ext cx="22148" cy="263282"/>
                </a:xfrm>
                <a:prstGeom prst="curvedConnector3">
                  <a:avLst>
                    <a:gd name="adj1" fmla="val 2050307"/>
                  </a:avLst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1194631" y="1546669"/>
                      <a:ext cx="1124749" cy="644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𝛼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4631" y="1546669"/>
                      <a:ext cx="1124749" cy="644099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>
                      <a:off x="-80881" y="2515154"/>
                      <a:ext cx="1120767" cy="644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35" name="TextBox 1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80881" y="2515154"/>
                      <a:ext cx="1120767" cy="644099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1414441" y="2471561"/>
                      <a:ext cx="1056108" cy="644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de-DE" b="0" i="0" smtClean="0">
                                <a:latin typeface="Cambria Math"/>
                              </a:rPr>
                              <m:t>: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𝛾</m:t>
                            </m:r>
                          </m:oMath>
                        </m:oMathPara>
                      </a14:m>
                      <a:endParaRPr lang="de-DE" dirty="0" smtClean="0"/>
                    </a:p>
                  </p:txBody>
                </p:sp>
              </mc:Choice>
              <mc:Fallback xmlns="">
                <p:sp>
                  <p:nvSpPr>
                    <p:cNvPr id="136" name="TextBox 1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14441" y="2471561"/>
                      <a:ext cx="1056108" cy="644099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7" name="Flowchart: Connector 136"/>
                <p:cNvSpPr/>
                <p:nvPr/>
              </p:nvSpPr>
              <p:spPr>
                <a:xfrm>
                  <a:off x="959973" y="4685314"/>
                  <a:ext cx="372337" cy="3785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Flowchart: Connector 137"/>
                <p:cNvSpPr/>
                <p:nvPr/>
              </p:nvSpPr>
              <p:spPr>
                <a:xfrm rot="4268952">
                  <a:off x="1324959" y="5892607"/>
                  <a:ext cx="372336" cy="3785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Flowchart: Connector 138"/>
                <p:cNvSpPr/>
                <p:nvPr/>
              </p:nvSpPr>
              <p:spPr>
                <a:xfrm rot="5400000">
                  <a:off x="578721" y="5890596"/>
                  <a:ext cx="372336" cy="37855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140" name="Straight Arrow Connector 139"/>
                <p:cNvCxnSpPr>
                  <a:stCxn id="137" idx="5"/>
                  <a:endCxn id="138" idx="2"/>
                </p:cNvCxnSpPr>
                <p:nvPr/>
              </p:nvCxnSpPr>
              <p:spPr>
                <a:xfrm>
                  <a:off x="1277782" y="5008433"/>
                  <a:ext cx="170334" cy="89726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>
                  <a:stCxn id="137" idx="3"/>
                  <a:endCxn id="139" idx="2"/>
                </p:cNvCxnSpPr>
                <p:nvPr/>
              </p:nvCxnSpPr>
              <p:spPr>
                <a:xfrm flipH="1">
                  <a:off x="764891" y="5008433"/>
                  <a:ext cx="249610" cy="88527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/>
                    <p:cNvSpPr txBox="1"/>
                    <p:nvPr/>
                  </p:nvSpPr>
                  <p:spPr>
                    <a:xfrm>
                      <a:off x="-608291" y="5063871"/>
                      <a:ext cx="1579124" cy="644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42" name="TextBox 1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608291" y="5063871"/>
                      <a:ext cx="1579124" cy="64409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/>
                    <p:cNvSpPr txBox="1"/>
                    <p:nvPr/>
                  </p:nvSpPr>
                  <p:spPr>
                    <a:xfrm>
                      <a:off x="1297506" y="5094022"/>
                      <a:ext cx="1506266" cy="6440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/>
                              </a:rPr>
                              <m:t>𝛾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43" name="TextBox 1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7506" y="5094022"/>
                      <a:ext cx="1506266" cy="644099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66" name="Right Arrow 65"/>
            <p:cNvSpPr/>
            <p:nvPr/>
          </p:nvSpPr>
          <p:spPr>
            <a:xfrm rot="5400000">
              <a:off x="1716571" y="5003141"/>
              <a:ext cx="302977" cy="176983"/>
            </a:xfrm>
            <a:prstGeom prst="rightArrow">
              <a:avLst>
                <a:gd name="adj1" fmla="val 4762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80" y="3613085"/>
            <a:ext cx="2072439" cy="31477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80" y="3625057"/>
            <a:ext cx="2082544" cy="312381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188063" y="3443222"/>
            <a:ext cx="2878992" cy="3333825"/>
            <a:chOff x="2971814" y="3459660"/>
            <a:chExt cx="2878992" cy="3333825"/>
          </a:xfrm>
        </p:grpSpPr>
        <p:grpSp>
          <p:nvGrpSpPr>
            <p:cNvPr id="42" name="Group 41"/>
            <p:cNvGrpSpPr/>
            <p:nvPr/>
          </p:nvGrpSpPr>
          <p:grpSpPr>
            <a:xfrm>
              <a:off x="2971814" y="3459660"/>
              <a:ext cx="2878992" cy="3333825"/>
              <a:chOff x="2971814" y="3459660"/>
              <a:chExt cx="2878992" cy="333382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971814" y="3459660"/>
                <a:ext cx="1011952" cy="3333825"/>
                <a:chOff x="2280758" y="3519011"/>
                <a:chExt cx="1011952" cy="3333825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2280758" y="6483504"/>
                  <a:ext cx="9849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Shortcut</a:t>
                  </a:r>
                  <a:endParaRPr lang="de-DE" dirty="0"/>
                </a:p>
              </p:txBody>
            </p:sp>
            <p:grpSp>
              <p:nvGrpSpPr>
                <p:cNvPr id="144" name="Group 143"/>
                <p:cNvGrpSpPr/>
                <p:nvPr/>
              </p:nvGrpSpPr>
              <p:grpSpPr>
                <a:xfrm>
                  <a:off x="2352294" y="3519011"/>
                  <a:ext cx="940416" cy="2964491"/>
                  <a:chOff x="709543" y="1167719"/>
                  <a:chExt cx="1927053" cy="5559553"/>
                </a:xfrm>
              </p:grpSpPr>
              <p:sp>
                <p:nvSpPr>
                  <p:cNvPr id="145" name="Rounded Rectangle 144"/>
                  <p:cNvSpPr/>
                  <p:nvPr/>
                </p:nvSpPr>
                <p:spPr>
                  <a:xfrm rot="5400000">
                    <a:off x="-1134374" y="3011636"/>
                    <a:ext cx="5559553" cy="1871720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2" name="Flowchart: Connector 151"/>
                  <p:cNvSpPr/>
                  <p:nvPr/>
                </p:nvSpPr>
                <p:spPr>
                  <a:xfrm rot="5400000">
                    <a:off x="879122" y="1435971"/>
                    <a:ext cx="385708" cy="400911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3" name="Flowchart: Connector 152"/>
                  <p:cNvSpPr/>
                  <p:nvPr/>
                </p:nvSpPr>
                <p:spPr>
                  <a:xfrm rot="5400000">
                    <a:off x="876874" y="2335832"/>
                    <a:ext cx="385708" cy="400911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4" name="Flowchart: Connector 153"/>
                  <p:cNvSpPr/>
                  <p:nvPr/>
                </p:nvSpPr>
                <p:spPr>
                  <a:xfrm rot="5400000">
                    <a:off x="876874" y="3183960"/>
                    <a:ext cx="385708" cy="400911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156" name="Straight Arrow Connector 155"/>
                  <p:cNvCxnSpPr>
                    <a:stCxn id="152" idx="6"/>
                    <a:endCxn id="153" idx="2"/>
                  </p:cNvCxnSpPr>
                  <p:nvPr/>
                </p:nvCxnSpPr>
                <p:spPr>
                  <a:xfrm rot="5400000">
                    <a:off x="813775" y="2085233"/>
                    <a:ext cx="514153" cy="224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Flowchart: Connector 160"/>
                  <p:cNvSpPr/>
                  <p:nvPr/>
                </p:nvSpPr>
                <p:spPr>
                  <a:xfrm rot="5400000">
                    <a:off x="874327" y="4679440"/>
                    <a:ext cx="378591" cy="388035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2" name="Flowchart: Connector 161"/>
                  <p:cNvSpPr/>
                  <p:nvPr/>
                </p:nvSpPr>
                <p:spPr>
                  <a:xfrm rot="5400000">
                    <a:off x="873995" y="6000880"/>
                    <a:ext cx="378591" cy="388035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3" name="Right Arrow 162"/>
                  <p:cNvSpPr/>
                  <p:nvPr/>
                </p:nvSpPr>
                <p:spPr>
                  <a:xfrm rot="5400000">
                    <a:off x="794598" y="4001181"/>
                    <a:ext cx="568460" cy="362663"/>
                  </a:xfrm>
                  <a:prstGeom prst="rightArrow">
                    <a:avLst>
                      <a:gd name="adj1" fmla="val 47626"/>
                      <a:gd name="adj2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164" name="Straight Arrow Connector 163"/>
                  <p:cNvCxnSpPr>
                    <a:stCxn id="153" idx="6"/>
                    <a:endCxn id="154" idx="2"/>
                  </p:cNvCxnSpPr>
                  <p:nvPr/>
                </p:nvCxnSpPr>
                <p:spPr>
                  <a:xfrm>
                    <a:off x="1069728" y="2729142"/>
                    <a:ext cx="0" cy="46242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61" idx="6"/>
                    <a:endCxn id="162" idx="2"/>
                  </p:cNvCxnSpPr>
                  <p:nvPr/>
                </p:nvCxnSpPr>
                <p:spPr>
                  <a:xfrm flipH="1">
                    <a:off x="1063290" y="5062753"/>
                    <a:ext cx="332" cy="942849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6" name="TextBox 165"/>
                      <p:cNvSpPr txBox="1"/>
                      <p:nvPr/>
                    </p:nvSpPr>
                    <p:spPr>
                      <a:xfrm>
                        <a:off x="1087770" y="1748724"/>
                        <a:ext cx="1261619" cy="6926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𝛼</m:t>
                              </m:r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66" name="TextBox 1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87770" y="1748724"/>
                        <a:ext cx="1261619" cy="692639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7" name="TextBox 166"/>
                      <p:cNvSpPr txBox="1"/>
                      <p:nvPr/>
                    </p:nvSpPr>
                    <p:spPr>
                      <a:xfrm>
                        <a:off x="1087770" y="2625708"/>
                        <a:ext cx="1257153" cy="6926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𝛽</m:t>
                              </m:r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67" name="TextBox 1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87770" y="2625708"/>
                        <a:ext cx="1257153" cy="692639"/>
                      </a:xfrm>
                      <a:prstGeom prst="rect">
                        <a:avLst/>
                      </a:prstGeom>
                      <a:blipFill rotWithShape="1">
                        <a:blip r:embed="rId12"/>
                        <a:stretch>
                          <a:fillRect b="-114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8" name="TextBox 167"/>
                      <p:cNvSpPr txBox="1"/>
                      <p:nvPr/>
                    </p:nvSpPr>
                    <p:spPr>
                      <a:xfrm>
                        <a:off x="1131766" y="5117281"/>
                        <a:ext cx="1504830" cy="6926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𝛼𝛽</m:t>
                              </m:r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168" name="TextBox 16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31766" y="5117281"/>
                        <a:ext cx="1504830" cy="692639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 b="-114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4140616" y="3461256"/>
                <a:ext cx="1710190" cy="3316027"/>
                <a:chOff x="4436774" y="3461256"/>
                <a:chExt cx="1710190" cy="3316027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4849160" y="6407951"/>
                  <a:ext cx="7967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 smtClean="0"/>
                    <a:t>Merge</a:t>
                  </a:r>
                  <a:endParaRPr lang="de-DE" dirty="0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4436774" y="3461256"/>
                  <a:ext cx="1710190" cy="2946695"/>
                  <a:chOff x="4935992" y="3357071"/>
                  <a:chExt cx="1710190" cy="2946695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4935992" y="3357071"/>
                    <a:ext cx="1710190" cy="2946695"/>
                    <a:chOff x="232696" y="847473"/>
                    <a:chExt cx="2730396" cy="4366974"/>
                  </a:xfrm>
                </p:grpSpPr>
                <p:sp>
                  <p:nvSpPr>
                    <p:cNvPr id="113" name="Rounded Rectangle 112"/>
                    <p:cNvSpPr/>
                    <p:nvPr/>
                  </p:nvSpPr>
                  <p:spPr>
                    <a:xfrm rot="5400000">
                      <a:off x="-585594" y="1665763"/>
                      <a:ext cx="4366974" cy="2730394"/>
                    </a:xfrm>
                    <a:prstGeom prst="round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7" name="Flowchart: Connector 116"/>
                    <p:cNvSpPr/>
                    <p:nvPr/>
                  </p:nvSpPr>
                  <p:spPr>
                    <a:xfrm>
                      <a:off x="1037406" y="1062282"/>
                      <a:ext cx="312228" cy="306167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18" name="Flowchart: Connector 117"/>
                    <p:cNvSpPr/>
                    <p:nvPr/>
                  </p:nvSpPr>
                  <p:spPr>
                    <a:xfrm>
                      <a:off x="1051456" y="2433850"/>
                      <a:ext cx="312228" cy="306167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cxnSp>
                  <p:nvCxnSpPr>
                    <p:cNvPr id="119" name="Straight Arrow Connector 118"/>
                    <p:cNvCxnSpPr>
                      <a:stCxn id="117" idx="3"/>
                      <a:endCxn id="118" idx="1"/>
                    </p:cNvCxnSpPr>
                    <p:nvPr/>
                  </p:nvCxnSpPr>
                  <p:spPr>
                    <a:xfrm>
                      <a:off x="1083130" y="1323612"/>
                      <a:ext cx="14051" cy="1155076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0" name="TextBox 119"/>
                        <p:cNvSpPr txBox="1"/>
                        <p:nvPr/>
                      </p:nvSpPr>
                      <p:spPr>
                        <a:xfrm>
                          <a:off x="232696" y="1627477"/>
                          <a:ext cx="530216" cy="54734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p:txBody>
                    </p:sp>
                  </mc:Choice>
                  <mc:Fallback xmlns="">
                    <p:sp>
                      <p:nvSpPr>
                        <p:cNvPr id="120" name="TextBox 11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2696" y="1627477"/>
                          <a:ext cx="530216" cy="547347"/>
                        </a:xfrm>
                        <a:prstGeom prst="rect">
                          <a:avLst/>
                        </a:prstGeom>
                        <a:blipFill rotWithShape="1">
                          <a:blip r:embed="rId14"/>
                          <a:stretch>
                            <a:fillRect r="-5925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21" name="Flowchart: Connector 120"/>
                    <p:cNvSpPr/>
                    <p:nvPr/>
                  </p:nvSpPr>
                  <p:spPr>
                    <a:xfrm>
                      <a:off x="1083130" y="3638153"/>
                      <a:ext cx="312228" cy="30616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122" name="Flowchart: Connector 121"/>
                    <p:cNvSpPr/>
                    <p:nvPr/>
                  </p:nvSpPr>
                  <p:spPr>
                    <a:xfrm>
                      <a:off x="1083128" y="4663004"/>
                      <a:ext cx="312228" cy="30616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cxnSp>
                  <p:nvCxnSpPr>
                    <p:cNvPr id="123" name="Straight Arrow Connector 122"/>
                    <p:cNvCxnSpPr>
                      <a:stCxn id="121" idx="4"/>
                      <a:endCxn id="122" idx="0"/>
                    </p:cNvCxnSpPr>
                    <p:nvPr/>
                  </p:nvCxnSpPr>
                  <p:spPr>
                    <a:xfrm flipH="1">
                      <a:off x="1239243" y="3944321"/>
                      <a:ext cx="2" cy="718683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4" name="TextBox 123"/>
                        <p:cNvSpPr txBox="1"/>
                        <p:nvPr/>
                      </p:nvSpPr>
                      <p:spPr>
                        <a:xfrm>
                          <a:off x="1289070" y="3955576"/>
                          <a:ext cx="1674022" cy="54734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: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∪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p:txBody>
                    </p:sp>
                  </mc:Choice>
                  <mc:Fallback xmlns="">
                    <p:sp>
                      <p:nvSpPr>
                        <p:cNvPr id="124" name="TextBox 1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89070" y="3955576"/>
                          <a:ext cx="1674022" cy="547347"/>
                        </a:xfrm>
                        <a:prstGeom prst="rect">
                          <a:avLst/>
                        </a:prstGeom>
                        <a:blipFill rotWithShape="1">
                          <a:blip r:embed="rId15"/>
                          <a:stretch>
                            <a:fillRect b="-1147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de-D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67" name="Straight Arrow Connector 66"/>
                  <p:cNvCxnSpPr>
                    <a:stCxn id="117" idx="5"/>
                    <a:endCxn id="118" idx="7"/>
                  </p:cNvCxnSpPr>
                  <p:nvPr/>
                </p:nvCxnSpPr>
                <p:spPr>
                  <a:xfrm>
                    <a:off x="5606948" y="3678354"/>
                    <a:ext cx="8800" cy="77940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>
                        <a:off x="5600253" y="3898354"/>
                        <a:ext cx="21664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𝛽</m:t>
                              </m:r>
                            </m:oMath>
                          </m:oMathPara>
                        </a14:m>
                        <a:endParaRPr lang="de-DE" dirty="0"/>
                      </a:p>
                    </p:txBody>
                  </p:sp>
                </mc:Choice>
                <mc:Fallback xmlns="">
                  <p:sp>
                    <p:nvSpPr>
                      <p:cNvPr id="70" name="TextBox 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00253" y="3898354"/>
                        <a:ext cx="216647" cy="369332"/>
                      </a:xfrm>
                      <a:prstGeom prst="rect">
                        <a:avLst/>
                      </a:prstGeom>
                      <a:blipFill rotWithShape="1">
                        <a:blip r:embed="rId16"/>
                        <a:stretch>
                          <a:fillRect r="-165714" b="-1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de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p:sp>
          <p:nvSpPr>
            <p:cNvPr id="71" name="Right Arrow 70"/>
            <p:cNvSpPr/>
            <p:nvPr/>
          </p:nvSpPr>
          <p:spPr>
            <a:xfrm rot="5400000">
              <a:off x="4612863" y="4978730"/>
              <a:ext cx="303117" cy="176983"/>
            </a:xfrm>
            <a:prstGeom prst="rightArrow">
              <a:avLst>
                <a:gd name="adj1" fmla="val 4762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8060950" y="1151436"/>
                <a:ext cx="107227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/>
                        </a:rPr>
                        <m:t>𝑎</m:t>
                      </m:r>
                      <m:r>
                        <a:rPr lang="de-DE" sz="2800" i="1" smtClean="0">
                          <a:latin typeface="Cambria Math"/>
                        </a:rPr>
                        <m:t>:</m:t>
                      </m:r>
                      <m:r>
                        <a:rPr lang="de-DE" sz="280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de-DE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>
                          <a:latin typeface="Cambria Math"/>
                        </a:rPr>
                        <m:t>𝑏</m:t>
                      </m:r>
                      <m:r>
                        <a:rPr lang="de-DE" sz="2800" i="1">
                          <a:latin typeface="Cambria Math"/>
                        </a:rPr>
                        <m:t>:</m:t>
                      </m:r>
                      <m:r>
                        <a:rPr lang="de-DE" sz="28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de-DE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de-DE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𝑒</m:t>
                      </m:r>
                      <m:r>
                        <a:rPr lang="de-DE" sz="2800" b="0" i="1" smtClean="0">
                          <a:latin typeface="Cambria Math"/>
                        </a:rPr>
                        <m:t>:</m:t>
                      </m:r>
                      <m:r>
                        <a:rPr lang="de-DE" sz="2800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de-DE" sz="2800" dirty="0" smtClean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50" y="1151436"/>
                <a:ext cx="1072275" cy="181588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13" y="768153"/>
            <a:ext cx="3095612" cy="2671648"/>
          </a:xfrm>
          <a:prstGeom prst="rect">
            <a:avLst/>
          </a:prstGeom>
        </p:spPr>
      </p:pic>
      <p:sp>
        <p:nvSpPr>
          <p:cNvPr id="186" name="Explosion 2 185"/>
          <p:cNvSpPr/>
          <p:nvPr/>
        </p:nvSpPr>
        <p:spPr>
          <a:xfrm rot="20952842">
            <a:off x="1371556" y="1606342"/>
            <a:ext cx="6722794" cy="4212315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rgbClr val="FFFF00"/>
                </a:solidFill>
              </a:rPr>
              <a:t>State explosion!</a:t>
            </a:r>
            <a:endParaRPr lang="de-DE" sz="4400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77" y="3612374"/>
            <a:ext cx="1752845" cy="30579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3598398"/>
            <a:ext cx="939188" cy="308590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64" y="3613085"/>
            <a:ext cx="1915940" cy="30964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19" y="3598398"/>
            <a:ext cx="2241671" cy="31038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18" y="3625056"/>
            <a:ext cx="1991432" cy="31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>
            <a:normAutofit/>
          </a:bodyPr>
          <a:lstStyle/>
          <a:p>
            <a:r>
              <a:rPr lang="de-DE" dirty="0"/>
              <a:t>Computing </a:t>
            </a:r>
            <a:r>
              <a:rPr lang="de-DE" dirty="0" err="1" smtClean="0"/>
              <a:t>summaries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9319" y="908720"/>
            <a:ext cx="912468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61938"/>
            <a:endParaRPr lang="de-DE" sz="2800" dirty="0" smtClean="0">
              <a:solidFill>
                <a:srgbClr val="C00000"/>
              </a:solidFill>
            </a:endParaRPr>
          </a:p>
          <a:p>
            <a:pPr marL="261938"/>
            <a:r>
              <a:rPr lang="de-DE" sz="2800" dirty="0" smtClean="0">
                <a:solidFill>
                  <a:srgbClr val="C00000"/>
                </a:solidFill>
              </a:rPr>
              <a:t>Theorem [CONCUR 13]</a:t>
            </a:r>
            <a:r>
              <a:rPr lang="de-DE" sz="2800" dirty="0" smtClean="0"/>
              <a:t>: </a:t>
            </a:r>
            <a:r>
              <a:rPr lang="de-DE" sz="2800" dirty="0"/>
              <a:t>deciding if a giving pair of global states belongs to the summary of a given </a:t>
            </a:r>
            <a:r>
              <a:rPr lang="de-DE" sz="2800" dirty="0" smtClean="0"/>
              <a:t>negotiation </a:t>
            </a:r>
            <a:r>
              <a:rPr lang="de-DE" sz="2800" dirty="0"/>
              <a:t>is PSPACE-complete, even for every simple </a:t>
            </a:r>
            <a:r>
              <a:rPr lang="de-DE" sz="2800" dirty="0" err="1"/>
              <a:t>transformers</a:t>
            </a:r>
            <a:r>
              <a:rPr lang="de-DE" sz="2800" dirty="0" smtClean="0"/>
              <a:t>.</a:t>
            </a:r>
          </a:p>
          <a:p>
            <a:pPr marL="261938"/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3010792"/>
            <a:ext cx="9133623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/>
            <a:r>
              <a:rPr lang="de-DE" sz="2800" dirty="0" err="1" smtClean="0"/>
              <a:t>Restriction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/>
              <a:t>:</a:t>
            </a:r>
            <a:endParaRPr lang="de-DE" sz="2800" dirty="0" smtClean="0"/>
          </a:p>
          <a:p>
            <a:pPr marL="261938"/>
            <a:r>
              <a:rPr lang="de-DE" sz="2800" dirty="0"/>
              <a:t>	</a:t>
            </a:r>
            <a:endParaRPr lang="de-DE" sz="2800" dirty="0" smtClean="0"/>
          </a:p>
          <a:p>
            <a:pPr marL="261938"/>
            <a:endParaRPr lang="de-DE" sz="2800" dirty="0"/>
          </a:p>
          <a:p>
            <a:pPr marL="261938" algn="ctr"/>
            <a:r>
              <a:rPr lang="de-DE" sz="5400" dirty="0" smtClean="0"/>
              <a:t>DETERMINISTIC NEGOTIATIONS</a:t>
            </a:r>
            <a:endParaRPr lang="de-DE" sz="4400" dirty="0"/>
          </a:p>
          <a:p>
            <a:pPr marL="261938" algn="ctr"/>
            <a:endParaRPr lang="de-DE" sz="4400" dirty="0" smtClean="0"/>
          </a:p>
          <a:p>
            <a:pPr marL="261938"/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2172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" y="0"/>
            <a:ext cx="9126947" cy="998730"/>
          </a:xfrm>
        </p:spPr>
        <p:txBody>
          <a:bodyPr/>
          <a:lstStyle/>
          <a:p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negotiations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25" y="1223755"/>
            <a:ext cx="4293477" cy="5481609"/>
          </a:xfrm>
        </p:spPr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negotiation</a:t>
            </a:r>
            <a:r>
              <a:rPr lang="de-DE" dirty="0" smtClean="0"/>
              <a:t> is </a:t>
            </a:r>
            <a:r>
              <a:rPr lang="de-DE" dirty="0" smtClean="0">
                <a:solidFill>
                  <a:srgbClr val="FF0000"/>
                </a:solidFill>
              </a:rPr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agent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ever</a:t>
            </a:r>
            <a:r>
              <a:rPr lang="de-DE" dirty="0" smtClean="0"/>
              <a:t> ready to engage in more than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atom</a:t>
            </a:r>
            <a:endParaRPr lang="de-DE" dirty="0" smtClean="0"/>
          </a:p>
          <a:p>
            <a:r>
              <a:rPr lang="de-DE" dirty="0" err="1" smtClean="0"/>
              <a:t>Graphically</a:t>
            </a:r>
            <a:r>
              <a:rPr lang="de-DE" dirty="0" smtClean="0"/>
              <a:t>:  </a:t>
            </a:r>
            <a:r>
              <a:rPr lang="de-DE" dirty="0" err="1" smtClean="0"/>
              <a:t>no</a:t>
            </a:r>
            <a:r>
              <a:rPr lang="de-DE" dirty="0" smtClean="0"/>
              <a:t> proper </a:t>
            </a:r>
            <a:r>
              <a:rPr lang="de-DE" dirty="0" err="1" smtClean="0"/>
              <a:t>hyperarcs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993117" y="1178750"/>
            <a:ext cx="3854357" cy="4590510"/>
            <a:chOff x="4738886" y="1176212"/>
            <a:chExt cx="4405114" cy="5448143"/>
          </a:xfrm>
        </p:grpSpPr>
        <p:pic>
          <p:nvPicPr>
            <p:cNvPr id="8" name="Content Placeholder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886" y="2123855"/>
              <a:ext cx="4405114" cy="4500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57065" y="1231024"/>
              <a:ext cx="820230" cy="9901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885" y="1176212"/>
              <a:ext cx="1035115" cy="10351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858" y="1204129"/>
              <a:ext cx="750083" cy="1057618"/>
            </a:xfrm>
            <a:prstGeom prst="rect">
              <a:avLst/>
            </a:prstGeom>
          </p:spPr>
        </p:pic>
      </p:grpSp>
      <p:sp>
        <p:nvSpPr>
          <p:cNvPr id="14" name="Octagon 13"/>
          <p:cNvSpPr/>
          <p:nvPr/>
        </p:nvSpPr>
        <p:spPr>
          <a:xfrm>
            <a:off x="7763252" y="1986965"/>
            <a:ext cx="806152" cy="3927057"/>
          </a:xfrm>
          <a:prstGeom prst="octagon">
            <a:avLst>
              <a:gd name="adj" fmla="val 25779"/>
            </a:avLst>
          </a:prstGeom>
          <a:solidFill>
            <a:schemeClr val="accent1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5601215" y="5904274"/>
            <a:ext cx="2972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70C0"/>
                </a:solidFill>
              </a:rPr>
              <a:t>n</a:t>
            </a:r>
            <a:r>
              <a:rPr lang="de-DE" sz="2800" dirty="0" smtClean="0">
                <a:solidFill>
                  <a:srgbClr val="0070C0"/>
                </a:solidFill>
              </a:rPr>
              <a:t>on-deterministic</a:t>
            </a:r>
            <a:endParaRPr lang="de-D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" y="0"/>
            <a:ext cx="9126947" cy="998730"/>
          </a:xfrm>
        </p:spPr>
        <p:txBody>
          <a:bodyPr/>
          <a:lstStyle/>
          <a:p>
            <a:r>
              <a:rPr lang="de-DE" dirty="0" err="1" smtClean="0"/>
              <a:t>Deterministic</a:t>
            </a:r>
            <a:r>
              <a:rPr lang="de-DE" dirty="0" smtClean="0"/>
              <a:t> negotiations</a:t>
            </a:r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4805776" y="1628800"/>
            <a:ext cx="4015940" cy="3692785"/>
            <a:chOff x="4805776" y="1628800"/>
            <a:chExt cx="4015940" cy="3692785"/>
          </a:xfrm>
        </p:grpSpPr>
        <p:sp>
          <p:nvSpPr>
            <p:cNvPr id="9" name="Rectangle 8"/>
            <p:cNvSpPr/>
            <p:nvPr/>
          </p:nvSpPr>
          <p:spPr>
            <a:xfrm>
              <a:off x="5820621" y="4798365"/>
              <a:ext cx="22224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800" dirty="0" smtClean="0">
                  <a:solidFill>
                    <a:srgbClr val="0070C0"/>
                  </a:solidFill>
                </a:rPr>
                <a:t>deterministic</a:t>
              </a:r>
              <a:endParaRPr lang="de-DE" sz="2800" dirty="0">
                <a:solidFill>
                  <a:srgbClr val="0070C0"/>
                </a:solidFill>
              </a:endParaRPr>
            </a:p>
          </p:txBody>
        </p:sp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776" y="1628800"/>
              <a:ext cx="4015940" cy="3060340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96525" y="1223755"/>
            <a:ext cx="4293477" cy="548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A negotiation is </a:t>
            </a:r>
            <a:r>
              <a:rPr lang="de-DE" smtClean="0">
                <a:solidFill>
                  <a:srgbClr val="FF0000"/>
                </a:solidFill>
              </a:rPr>
              <a:t>deterministic</a:t>
            </a:r>
            <a:r>
              <a:rPr lang="de-DE" smtClean="0"/>
              <a:t> if no agent is ever ready to engage in more than one atom</a:t>
            </a:r>
          </a:p>
          <a:p>
            <a:r>
              <a:rPr lang="de-DE" smtClean="0"/>
              <a:t>Graphically:  no proper hyperarcs.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04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(Multiparty) negotiation </a:t>
            </a:r>
            <a:endParaRPr lang="de-DE" sz="36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7698382" cy="19802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536"/>
            <a:ext cx="7710599" cy="22089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" y="3433057"/>
            <a:ext cx="7803993" cy="187037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8047898" cy="27199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4" y="3013885"/>
            <a:ext cx="83290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Det</a:t>
            </a:r>
            <a:r>
              <a:rPr lang="de-DE" dirty="0" smtClean="0"/>
              <a:t>. </a:t>
            </a:r>
            <a:r>
              <a:rPr lang="de-DE" dirty="0" err="1" smtClean="0"/>
              <a:t>Negotiations</a:t>
            </a:r>
            <a:r>
              <a:rPr lang="de-DE" dirty="0" smtClean="0"/>
              <a:t>: </a:t>
            </a:r>
            <a:r>
              <a:rPr lang="de-DE" dirty="0" err="1" smtClean="0"/>
              <a:t>Reduction</a:t>
            </a:r>
            <a:r>
              <a:rPr lang="de-DE" dirty="0" smtClean="0"/>
              <a:t>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58" y="1133745"/>
            <a:ext cx="8795232" cy="531059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Aim: find reduction rules </a:t>
            </a:r>
            <a:r>
              <a:rPr lang="de-DE" dirty="0" smtClean="0">
                <a:solidFill>
                  <a:srgbClr val="FF0000"/>
                </a:solidFill>
              </a:rPr>
              <a:t>acting directly on negotiation diagrams</a:t>
            </a:r>
            <a:r>
              <a:rPr lang="de-DE" dirty="0" smtClean="0"/>
              <a:t>  (instead of their transition systems).</a:t>
            </a:r>
          </a:p>
          <a:p>
            <a:r>
              <a:rPr lang="de-DE" dirty="0"/>
              <a:t>R</a:t>
            </a:r>
            <a:r>
              <a:rPr lang="de-DE" dirty="0" smtClean="0"/>
              <a:t>ules must: </a:t>
            </a:r>
          </a:p>
          <a:p>
            <a:pPr lvl="1"/>
            <a:r>
              <a:rPr lang="de-DE" sz="3200" dirty="0">
                <a:solidFill>
                  <a:srgbClr val="0070C0"/>
                </a:solidFill>
              </a:rPr>
              <a:t>p</a:t>
            </a:r>
            <a:r>
              <a:rPr lang="de-DE" sz="3200" dirty="0" smtClean="0">
                <a:solidFill>
                  <a:srgbClr val="0070C0"/>
                </a:solidFill>
              </a:rPr>
              <a:t>reserve soundness</a:t>
            </a:r>
            <a:r>
              <a:rPr lang="de-DE" sz="3200" dirty="0" smtClean="0"/>
              <a:t>: sound after iff sound before; and </a:t>
            </a:r>
          </a:p>
          <a:p>
            <a:pPr lvl="1"/>
            <a:r>
              <a:rPr lang="de-DE" sz="3200" dirty="0" smtClean="0">
                <a:solidFill>
                  <a:srgbClr val="0070C0"/>
                </a:solidFill>
              </a:rPr>
              <a:t>preserve the summary</a:t>
            </a:r>
            <a:r>
              <a:rPr lang="de-DE" sz="3200" dirty="0" smtClean="0"/>
              <a:t>: summary after equal to summary before</a:t>
            </a:r>
          </a:p>
          <a:p>
            <a:r>
              <a:rPr lang="de-DE" dirty="0" smtClean="0"/>
              <a:t>In </a:t>
            </a:r>
            <a:r>
              <a:rPr lang="de-DE" dirty="0" smtClean="0">
                <a:solidFill>
                  <a:schemeClr val="accent2"/>
                </a:solidFill>
              </a:rPr>
              <a:t>[CONCUR 13]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local rules</a:t>
            </a:r>
            <a:r>
              <a:rPr lang="de-DE" dirty="0" smtClean="0"/>
              <a:t>: application conditions and changes involve only a local neighbourhood of the application point.</a:t>
            </a:r>
          </a:p>
          <a:p>
            <a:pPr lvl="1"/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26987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Rule 1: Merge</a:t>
            </a:r>
            <a:endParaRPr lang="de-DE" dirty="0"/>
          </a:p>
        </p:txBody>
      </p:sp>
      <p:grpSp>
        <p:nvGrpSpPr>
          <p:cNvPr id="96" name="Group 95"/>
          <p:cNvGrpSpPr/>
          <p:nvPr/>
        </p:nvGrpSpPr>
        <p:grpSpPr>
          <a:xfrm>
            <a:off x="3467838" y="989174"/>
            <a:ext cx="3870167" cy="2123844"/>
            <a:chOff x="642922" y="1105842"/>
            <a:chExt cx="3870167" cy="212384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99036" y="1285730"/>
              <a:ext cx="2862387" cy="0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Connector 3"/>
            <p:cNvSpPr/>
            <p:nvPr/>
          </p:nvSpPr>
          <p:spPr>
            <a:xfrm>
              <a:off x="642922" y="113264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2036993" y="113264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469786" y="1105842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71027" y="2923519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2058258" y="2923518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456472" y="292351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Straight Arrow Connector 18"/>
            <p:cNvCxnSpPr>
              <a:stCxn id="4" idx="4"/>
              <a:endCxn id="9" idx="0"/>
            </p:cNvCxnSpPr>
            <p:nvPr/>
          </p:nvCxnSpPr>
          <p:spPr>
            <a:xfrm>
              <a:off x="799036" y="1438814"/>
              <a:ext cx="28105" cy="14847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4"/>
              <a:endCxn id="11" idx="0"/>
            </p:cNvCxnSpPr>
            <p:nvPr/>
          </p:nvCxnSpPr>
          <p:spPr>
            <a:xfrm>
              <a:off x="2193107" y="1438814"/>
              <a:ext cx="21265" cy="14847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4"/>
              <a:endCxn id="12" idx="0"/>
            </p:cNvCxnSpPr>
            <p:nvPr/>
          </p:nvCxnSpPr>
          <p:spPr>
            <a:xfrm flipH="1">
              <a:off x="3612586" y="1412009"/>
              <a:ext cx="13314" cy="1511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01035" y="1909625"/>
                  <a:ext cx="9005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3200" b="0" i="1" smtClean="0">
                            <a:latin typeface="Cambria Math"/>
                          </a:rPr>
                          <m:t>,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35" y="1909625"/>
                  <a:ext cx="900503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214372" y="1909626"/>
                  <a:ext cx="9005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3200" b="0" i="1" smtClean="0">
                            <a:latin typeface="Cambria Math"/>
                          </a:rPr>
                          <m:t>,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372" y="1909626"/>
                  <a:ext cx="900503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12586" y="1936128"/>
                  <a:ext cx="90050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3200" b="0" i="1" smtClean="0">
                            <a:latin typeface="Cambria Math"/>
                          </a:rPr>
                          <m:t>,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586" y="1936128"/>
                  <a:ext cx="900503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Right Arrow 111"/>
          <p:cNvSpPr/>
          <p:nvPr/>
        </p:nvSpPr>
        <p:spPr>
          <a:xfrm rot="5400000">
            <a:off x="4793883" y="3610186"/>
            <a:ext cx="603194" cy="418037"/>
          </a:xfrm>
          <a:prstGeom prst="rightArrow">
            <a:avLst>
              <a:gd name="adj1" fmla="val 213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oup 2"/>
          <p:cNvGrpSpPr/>
          <p:nvPr/>
        </p:nvGrpSpPr>
        <p:grpSpPr>
          <a:xfrm>
            <a:off x="791578" y="962344"/>
            <a:ext cx="7840980" cy="5752023"/>
            <a:chOff x="791578" y="962344"/>
            <a:chExt cx="7840980" cy="5752023"/>
          </a:xfrm>
        </p:grpSpPr>
        <p:sp>
          <p:nvSpPr>
            <p:cNvPr id="104" name="Rounded Rectangle 103"/>
            <p:cNvSpPr/>
            <p:nvPr/>
          </p:nvSpPr>
          <p:spPr>
            <a:xfrm rot="5400000">
              <a:off x="-951325" y="2705247"/>
              <a:ext cx="5752023" cy="226621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Right Arrow 102"/>
            <p:cNvSpPr/>
            <p:nvPr/>
          </p:nvSpPr>
          <p:spPr>
            <a:xfrm rot="5400000">
              <a:off x="923936" y="3589293"/>
              <a:ext cx="644978" cy="418038"/>
            </a:xfrm>
            <a:prstGeom prst="rightArrow">
              <a:avLst>
                <a:gd name="adj1" fmla="val 2136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1061009" y="1046780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1065511" y="2853154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9" name="Straight Arrow Connector 118"/>
            <p:cNvCxnSpPr>
              <a:stCxn id="117" idx="4"/>
              <a:endCxn id="118" idx="0"/>
            </p:cNvCxnSpPr>
            <p:nvPr/>
          </p:nvCxnSpPr>
          <p:spPr>
            <a:xfrm>
              <a:off x="1217123" y="1352947"/>
              <a:ext cx="4502" cy="150020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7682170" y="1660248"/>
                  <a:ext cx="95038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de-DE" sz="32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2170" y="1660248"/>
                  <a:ext cx="950388" cy="10772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Flowchart: Connector 120"/>
            <p:cNvSpPr/>
            <p:nvPr/>
          </p:nvSpPr>
          <p:spPr>
            <a:xfrm>
              <a:off x="1090311" y="4418184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1074348" y="6209057"/>
              <a:ext cx="298889" cy="30616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Straight Arrow Connector 122"/>
            <p:cNvCxnSpPr>
              <a:stCxn id="121" idx="4"/>
              <a:endCxn id="122" idx="0"/>
            </p:cNvCxnSpPr>
            <p:nvPr/>
          </p:nvCxnSpPr>
          <p:spPr>
            <a:xfrm flipH="1">
              <a:off x="1223793" y="4724351"/>
              <a:ext cx="22632" cy="14847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1262956" y="5075875"/>
                  <a:ext cx="16387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𝛼</m:t>
                        </m:r>
                        <m:r>
                          <a:rPr lang="de-DE" sz="3200" b="0" i="1" smtClean="0">
                            <a:latin typeface="Cambria Math"/>
                          </a:rPr>
                          <m:t>∪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2956" y="5075875"/>
                  <a:ext cx="1638718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3545296" y="4391378"/>
            <a:ext cx="3449474" cy="2123844"/>
            <a:chOff x="642922" y="1105842"/>
            <a:chExt cx="3449474" cy="212384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99036" y="1285730"/>
              <a:ext cx="2862387" cy="0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lowchart: Connector 60"/>
            <p:cNvSpPr/>
            <p:nvPr/>
          </p:nvSpPr>
          <p:spPr>
            <a:xfrm>
              <a:off x="642922" y="113264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2036993" y="113264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3469786" y="1105842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671027" y="2923519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2058258" y="2923518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3456472" y="292351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7" name="Straight Arrow Connector 66"/>
            <p:cNvCxnSpPr>
              <a:stCxn id="61" idx="4"/>
              <a:endCxn id="64" idx="0"/>
            </p:cNvCxnSpPr>
            <p:nvPr/>
          </p:nvCxnSpPr>
          <p:spPr>
            <a:xfrm>
              <a:off x="799036" y="1438814"/>
              <a:ext cx="28105" cy="14847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2" idx="4"/>
              <a:endCxn id="65" idx="0"/>
            </p:cNvCxnSpPr>
            <p:nvPr/>
          </p:nvCxnSpPr>
          <p:spPr>
            <a:xfrm>
              <a:off x="2193107" y="1438814"/>
              <a:ext cx="21265" cy="14847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3" idx="4"/>
              <a:endCxn id="66" idx="0"/>
            </p:cNvCxnSpPr>
            <p:nvPr/>
          </p:nvCxnSpPr>
          <p:spPr>
            <a:xfrm flipH="1">
              <a:off x="3612586" y="1412009"/>
              <a:ext cx="13314" cy="15115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6730" y="1909625"/>
                  <a:ext cx="4798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30" y="1909625"/>
                  <a:ext cx="47981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193107" y="1909626"/>
                  <a:ext cx="4798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107" y="1909626"/>
                  <a:ext cx="47981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612586" y="1936128"/>
                  <a:ext cx="4798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2586" y="1936128"/>
                  <a:ext cx="47981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338873" y="1598692"/>
                <a:ext cx="9462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</a:rPr>
                      <m:t>𝑎</m:t>
                    </m:r>
                    <m:r>
                      <a:rPr lang="de-DE" sz="3200" b="0" i="1" smtClean="0">
                        <a:latin typeface="Cambria Math"/>
                      </a:rPr>
                      <m:t>:</m:t>
                    </m:r>
                    <m:r>
                      <a:rPr lang="de-DE" sz="3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de-DE" sz="3200" b="0" i="1" dirty="0" smtClean="0">
                    <a:latin typeface="Cambria Math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/>
                      </a:rPr>
                      <m:t>𝑏</m:t>
                    </m:r>
                    <m:r>
                      <a:rPr lang="de-DE" sz="3200" b="0" i="1" smtClean="0">
                        <a:latin typeface="Cambria Math"/>
                      </a:rPr>
                      <m:t>:</m:t>
                    </m:r>
                    <m:r>
                      <a:rPr lang="de-DE" sz="3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de-DE" sz="3200" dirty="0" smtClean="0"/>
                  <a:t> </a:t>
                </a:r>
                <a:endParaRPr lang="de-DE" sz="3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73" y="1598692"/>
                <a:ext cx="946221" cy="1077218"/>
              </a:xfrm>
              <a:prstGeom prst="rect">
                <a:avLst/>
              </a:prstGeom>
              <a:blipFill rotWithShape="1">
                <a:blip r:embed="rId10"/>
                <a:stretch>
                  <a:fillRect t="-7345" r="-154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338005" y="5215519"/>
                <a:ext cx="16387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𝑐</m:t>
                      </m:r>
                      <m:r>
                        <a:rPr lang="de-DE" sz="3200" b="0" i="1" smtClean="0">
                          <a:latin typeface="Cambria Math"/>
                        </a:rPr>
                        <m:t>:</m:t>
                      </m:r>
                      <m:r>
                        <a:rPr lang="de-DE" sz="3200" b="0" i="1" smtClean="0">
                          <a:latin typeface="Cambria Math"/>
                        </a:rPr>
                        <m:t>𝛼</m:t>
                      </m:r>
                      <m:r>
                        <a:rPr lang="de-DE" sz="3200" b="0" i="1" smtClean="0">
                          <a:latin typeface="Cambria Math"/>
                        </a:rPr>
                        <m:t>∪</m:t>
                      </m:r>
                      <m:r>
                        <a:rPr lang="de-DE" sz="3200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005" y="5215519"/>
                <a:ext cx="1638718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0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251"/>
          <p:cNvGrpSpPr/>
          <p:nvPr/>
        </p:nvGrpSpPr>
        <p:grpSpPr>
          <a:xfrm>
            <a:off x="3436867" y="1045666"/>
            <a:ext cx="3913271" cy="2391536"/>
            <a:chOff x="3634898" y="1127025"/>
            <a:chExt cx="3913271" cy="239153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589138" y="1981142"/>
              <a:ext cx="2520925" cy="31703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4504631" y="1851042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698771" y="1851042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6900507" y="1830436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180631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Straight Arrow Connector 15"/>
            <p:cNvCxnSpPr>
              <a:stCxn id="9" idx="3"/>
              <a:endCxn id="12" idx="0"/>
            </p:cNvCxnSpPr>
            <p:nvPr/>
          </p:nvCxnSpPr>
          <p:spPr>
            <a:xfrm flipH="1">
              <a:off x="4342631" y="2127255"/>
              <a:ext cx="211886" cy="10677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980305" y="2396907"/>
                  <a:ext cx="5078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05" y="2396907"/>
                  <a:ext cx="507896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lowchart: Connector 21"/>
            <p:cNvSpPr/>
            <p:nvPr/>
          </p:nvSpPr>
          <p:spPr>
            <a:xfrm>
              <a:off x="4821406" y="3185061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5164" y="2398977"/>
                  <a:ext cx="4798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164" y="2398977"/>
                  <a:ext cx="47981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9" idx="5"/>
              <a:endCxn id="22" idx="0"/>
            </p:cNvCxnSpPr>
            <p:nvPr/>
          </p:nvCxnSpPr>
          <p:spPr>
            <a:xfrm>
              <a:off x="4795385" y="2127255"/>
              <a:ext cx="196341" cy="10578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lowchart: Connector 57"/>
            <p:cNvSpPr/>
            <p:nvPr/>
          </p:nvSpPr>
          <p:spPr>
            <a:xfrm>
              <a:off x="6615956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Straight Arrow Connector 58"/>
            <p:cNvCxnSpPr>
              <a:stCxn id="11" idx="3"/>
              <a:endCxn id="58" idx="0"/>
            </p:cNvCxnSpPr>
            <p:nvPr/>
          </p:nvCxnSpPr>
          <p:spPr>
            <a:xfrm flipH="1">
              <a:off x="6777956" y="2106649"/>
              <a:ext cx="172437" cy="10883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419983" y="2396907"/>
                  <a:ext cx="5078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983" y="2396907"/>
                  <a:ext cx="507896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Flowchart: Connector 60"/>
            <p:cNvSpPr/>
            <p:nvPr/>
          </p:nvSpPr>
          <p:spPr>
            <a:xfrm>
              <a:off x="7207529" y="3194957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927879" y="2396907"/>
                  <a:ext cx="4798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879" y="2396907"/>
                  <a:ext cx="47981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/>
            <p:cNvCxnSpPr>
              <a:stCxn id="11" idx="5"/>
              <a:endCxn id="61" idx="0"/>
            </p:cNvCxnSpPr>
            <p:nvPr/>
          </p:nvCxnSpPr>
          <p:spPr>
            <a:xfrm>
              <a:off x="7191261" y="2106649"/>
              <a:ext cx="186588" cy="10883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>
              <a:stCxn id="9" idx="2"/>
            </p:cNvCxnSpPr>
            <p:nvPr/>
          </p:nvCxnSpPr>
          <p:spPr>
            <a:xfrm rot="10800000" flipH="1">
              <a:off x="4504630" y="1851043"/>
              <a:ext cx="170320" cy="161802"/>
            </a:xfrm>
            <a:prstGeom prst="curvedConnector4">
              <a:avLst>
                <a:gd name="adj1" fmla="val -249329"/>
                <a:gd name="adj2" fmla="val 349895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634898" y="1396367"/>
                  <a:ext cx="5168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898" y="1396367"/>
                  <a:ext cx="516873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Curved Connector 77"/>
            <p:cNvCxnSpPr>
              <a:endCxn id="11" idx="0"/>
            </p:cNvCxnSpPr>
            <p:nvPr/>
          </p:nvCxnSpPr>
          <p:spPr>
            <a:xfrm rot="10800000">
              <a:off x="7070828" y="1830436"/>
              <a:ext cx="171955" cy="132913"/>
            </a:xfrm>
            <a:prstGeom prst="curvedConnector4">
              <a:avLst>
                <a:gd name="adj1" fmla="val -240257"/>
                <a:gd name="adj2" fmla="val 400341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5601325" y="1127025"/>
                  <a:ext cx="5168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325" y="1127025"/>
                  <a:ext cx="516873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Curved Connector 86"/>
            <p:cNvCxnSpPr>
              <a:stCxn id="10" idx="7"/>
              <a:endCxn id="10" idx="1"/>
            </p:cNvCxnSpPr>
            <p:nvPr/>
          </p:nvCxnSpPr>
          <p:spPr>
            <a:xfrm rot="16200000" flipV="1">
              <a:off x="5869091" y="1777999"/>
              <a:ext cx="12700" cy="240868"/>
            </a:xfrm>
            <a:prstGeom prst="curvedConnector3">
              <a:avLst>
                <a:gd name="adj1" fmla="val 217315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699061" y="1396367"/>
                  <a:ext cx="5168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061" y="1396367"/>
                  <a:ext cx="516873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Flowchart: Connector 69"/>
            <p:cNvSpPr/>
            <p:nvPr/>
          </p:nvSpPr>
          <p:spPr>
            <a:xfrm>
              <a:off x="5391065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1" name="Straight Arrow Connector 70"/>
            <p:cNvCxnSpPr>
              <a:stCxn id="10" idx="3"/>
              <a:endCxn id="70" idx="0"/>
            </p:cNvCxnSpPr>
            <p:nvPr/>
          </p:nvCxnSpPr>
          <p:spPr>
            <a:xfrm flipH="1">
              <a:off x="5553065" y="2127255"/>
              <a:ext cx="195592" cy="10677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226585" y="2396907"/>
                  <a:ext cx="50789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585" y="2396907"/>
                  <a:ext cx="507896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Flowchart: Connector 72"/>
            <p:cNvSpPr/>
            <p:nvPr/>
          </p:nvSpPr>
          <p:spPr>
            <a:xfrm>
              <a:off x="6006283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701043" y="2396907"/>
                  <a:ext cx="4798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043" y="2396907"/>
                  <a:ext cx="47981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10" idx="5"/>
              <a:endCxn id="73" idx="0"/>
            </p:cNvCxnSpPr>
            <p:nvPr/>
          </p:nvCxnSpPr>
          <p:spPr>
            <a:xfrm>
              <a:off x="5989525" y="2127255"/>
              <a:ext cx="178758" cy="10677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 2: iteration</a:t>
            </a:r>
            <a:endParaRPr lang="de-DE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188857" y="1103841"/>
            <a:ext cx="3225216" cy="5535458"/>
            <a:chOff x="-452355" y="1088741"/>
            <a:chExt cx="3225216" cy="5535458"/>
          </a:xfrm>
        </p:grpSpPr>
        <p:sp>
          <p:nvSpPr>
            <p:cNvPr id="174" name="Rounded Rectangle 173"/>
            <p:cNvSpPr/>
            <p:nvPr/>
          </p:nvSpPr>
          <p:spPr>
            <a:xfrm rot="5400000">
              <a:off x="-1607476" y="2243862"/>
              <a:ext cx="5535458" cy="322521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Flowchart: Connector 174"/>
            <p:cNvSpPr/>
            <p:nvPr/>
          </p:nvSpPr>
          <p:spPr>
            <a:xfrm>
              <a:off x="970832" y="1759866"/>
              <a:ext cx="372336" cy="37855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Flowchart: Connector 175"/>
            <p:cNvSpPr/>
            <p:nvPr/>
          </p:nvSpPr>
          <p:spPr>
            <a:xfrm rot="4268952">
              <a:off x="1335817" y="3029989"/>
              <a:ext cx="372336" cy="37855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Flowchart: Connector 176"/>
            <p:cNvSpPr/>
            <p:nvPr/>
          </p:nvSpPr>
          <p:spPr>
            <a:xfrm rot="5400000">
              <a:off x="589579" y="3027978"/>
              <a:ext cx="372336" cy="37855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9" name="Straight Arrow Connector 178"/>
            <p:cNvCxnSpPr>
              <a:stCxn id="175" idx="5"/>
              <a:endCxn id="176" idx="2"/>
            </p:cNvCxnSpPr>
            <p:nvPr/>
          </p:nvCxnSpPr>
          <p:spPr>
            <a:xfrm>
              <a:off x="1288641" y="2082985"/>
              <a:ext cx="173192" cy="960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5" idx="3"/>
              <a:endCxn id="177" idx="2"/>
            </p:cNvCxnSpPr>
            <p:nvPr/>
          </p:nvCxnSpPr>
          <p:spPr>
            <a:xfrm flipH="1">
              <a:off x="775747" y="2082985"/>
              <a:ext cx="249612" cy="9481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ight Arrow 172"/>
            <p:cNvSpPr/>
            <p:nvPr/>
          </p:nvSpPr>
          <p:spPr>
            <a:xfrm rot="5400000">
              <a:off x="876502" y="3780357"/>
              <a:ext cx="560994" cy="394049"/>
            </a:xfrm>
            <a:prstGeom prst="rightArrow">
              <a:avLst>
                <a:gd name="adj1" fmla="val 457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0" name="Curved Connector 199"/>
            <p:cNvCxnSpPr>
              <a:stCxn id="175" idx="1"/>
              <a:endCxn id="175" idx="7"/>
            </p:cNvCxnSpPr>
            <p:nvPr/>
          </p:nvCxnSpPr>
          <p:spPr>
            <a:xfrm rot="5400000" flipH="1" flipV="1">
              <a:off x="1157000" y="1683663"/>
              <a:ext cx="12700" cy="263282"/>
            </a:xfrm>
            <a:prstGeom prst="curvedConnector3">
              <a:avLst>
                <a:gd name="adj1" fmla="val 3249024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1194632" y="1225505"/>
                  <a:ext cx="9535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632" y="1225505"/>
                  <a:ext cx="953594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-8090" y="2278406"/>
                  <a:ext cx="9462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90" y="2278406"/>
                  <a:ext cx="946220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1388215" y="2278406"/>
                  <a:ext cx="88466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215" y="2278406"/>
                  <a:ext cx="884665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1" name="Flowchart: Connector 220"/>
            <p:cNvSpPr/>
            <p:nvPr/>
          </p:nvSpPr>
          <p:spPr>
            <a:xfrm>
              <a:off x="959974" y="4622484"/>
              <a:ext cx="372336" cy="37855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Flowchart: Connector 221"/>
            <p:cNvSpPr/>
            <p:nvPr/>
          </p:nvSpPr>
          <p:spPr>
            <a:xfrm rot="4268952">
              <a:off x="1324959" y="5892607"/>
              <a:ext cx="372336" cy="37855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Flowchart: Connector 222"/>
            <p:cNvSpPr/>
            <p:nvPr/>
          </p:nvSpPr>
          <p:spPr>
            <a:xfrm rot="5400000">
              <a:off x="578721" y="5890596"/>
              <a:ext cx="372336" cy="37855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4" name="Straight Arrow Connector 223"/>
            <p:cNvCxnSpPr>
              <a:stCxn id="221" idx="5"/>
              <a:endCxn id="222" idx="2"/>
            </p:cNvCxnSpPr>
            <p:nvPr/>
          </p:nvCxnSpPr>
          <p:spPr>
            <a:xfrm>
              <a:off x="1277783" y="4945603"/>
              <a:ext cx="173192" cy="960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21" idx="3"/>
              <a:endCxn id="223" idx="2"/>
            </p:cNvCxnSpPr>
            <p:nvPr/>
          </p:nvCxnSpPr>
          <p:spPr>
            <a:xfrm flipH="1">
              <a:off x="764889" y="4945603"/>
              <a:ext cx="249612" cy="9481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-452354" y="5164043"/>
                  <a:ext cx="139486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𝑑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de-DE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32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de-DE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de-DE" sz="32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52354" y="5164043"/>
                  <a:ext cx="1394869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1449101" y="5142943"/>
                  <a:ext cx="132376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𝑒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de-DE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32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de-DE" sz="32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de-DE" sz="3200" b="0" i="1" smtClean="0"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101" y="5142943"/>
                  <a:ext cx="1323760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0" name="Right Arrow 229"/>
          <p:cNvSpPr/>
          <p:nvPr/>
        </p:nvSpPr>
        <p:spPr>
          <a:xfrm rot="5400000">
            <a:off x="5381232" y="3783624"/>
            <a:ext cx="560994" cy="394049"/>
          </a:xfrm>
          <a:prstGeom prst="rightArrow">
            <a:avLst>
              <a:gd name="adj1" fmla="val 457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/>
              <p:cNvSpPr/>
              <p:nvPr/>
            </p:nvSpPr>
            <p:spPr>
              <a:xfrm>
                <a:off x="7722350" y="1728745"/>
                <a:ext cx="107227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latin typeface="Cambria Math"/>
                        </a:rPr>
                        <m:t>𝑎</m:t>
                      </m:r>
                      <m:r>
                        <a:rPr lang="de-DE" sz="3200" i="1" smtClean="0">
                          <a:latin typeface="Cambria Math"/>
                        </a:rPr>
                        <m:t>:</m:t>
                      </m:r>
                      <m:r>
                        <a:rPr lang="de-DE" sz="320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de-DE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>
                          <a:latin typeface="Cambria Math"/>
                        </a:rPr>
                        <m:t>𝑏</m:t>
                      </m:r>
                      <m:r>
                        <a:rPr lang="de-DE" sz="3200" i="1">
                          <a:latin typeface="Cambria Math"/>
                        </a:rPr>
                        <m:t>:</m:t>
                      </m:r>
                      <m:r>
                        <a:rPr lang="de-DE" sz="32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de-DE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𝑐</m:t>
                      </m:r>
                      <m:r>
                        <a:rPr lang="de-DE" sz="3200" b="0" i="1" smtClean="0">
                          <a:latin typeface="Cambria Math"/>
                        </a:rPr>
                        <m:t>:</m:t>
                      </m:r>
                      <m:r>
                        <a:rPr lang="de-DE" sz="3200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253" name="Rectangle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50" y="1728745"/>
                <a:ext cx="1072275" cy="15696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3753245" y="4661043"/>
            <a:ext cx="3567864" cy="1688125"/>
            <a:chOff x="3980305" y="1830436"/>
            <a:chExt cx="3567864" cy="1688125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4589138" y="1987640"/>
              <a:ext cx="2528431" cy="25205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lowchart: Connector 119"/>
            <p:cNvSpPr/>
            <p:nvPr/>
          </p:nvSpPr>
          <p:spPr>
            <a:xfrm>
              <a:off x="4504631" y="1851042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5698771" y="1851042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6900507" y="1830436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4180631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4" name="Straight Arrow Connector 123"/>
            <p:cNvCxnSpPr>
              <a:stCxn id="120" idx="3"/>
              <a:endCxn id="123" idx="0"/>
            </p:cNvCxnSpPr>
            <p:nvPr/>
          </p:nvCxnSpPr>
          <p:spPr>
            <a:xfrm flipH="1">
              <a:off x="4342631" y="2127255"/>
              <a:ext cx="211886" cy="10677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980305" y="2396907"/>
                  <a:ext cx="5279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305" y="2396907"/>
                  <a:ext cx="527901" cy="58477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Flowchart: Connector 125"/>
            <p:cNvSpPr/>
            <p:nvPr/>
          </p:nvSpPr>
          <p:spPr>
            <a:xfrm>
              <a:off x="4821406" y="3185061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4515164" y="2398977"/>
                  <a:ext cx="4902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164" y="2398977"/>
                  <a:ext cx="490262" cy="5847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Arrow Connector 127"/>
            <p:cNvCxnSpPr>
              <a:stCxn id="120" idx="5"/>
              <a:endCxn id="126" idx="0"/>
            </p:cNvCxnSpPr>
            <p:nvPr/>
          </p:nvCxnSpPr>
          <p:spPr>
            <a:xfrm>
              <a:off x="4795385" y="2127255"/>
              <a:ext cx="196341" cy="10578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Connector 128"/>
            <p:cNvSpPr/>
            <p:nvPr/>
          </p:nvSpPr>
          <p:spPr>
            <a:xfrm>
              <a:off x="6615956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0" name="Straight Arrow Connector 129"/>
            <p:cNvCxnSpPr>
              <a:stCxn id="122" idx="3"/>
              <a:endCxn id="129" idx="0"/>
            </p:cNvCxnSpPr>
            <p:nvPr/>
          </p:nvCxnSpPr>
          <p:spPr>
            <a:xfrm flipH="1">
              <a:off x="6777956" y="2106649"/>
              <a:ext cx="172437" cy="10883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6419983" y="2396907"/>
                  <a:ext cx="5279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9983" y="2396907"/>
                  <a:ext cx="527901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Flowchart: Connector 141"/>
            <p:cNvSpPr/>
            <p:nvPr/>
          </p:nvSpPr>
          <p:spPr>
            <a:xfrm>
              <a:off x="7207529" y="3194957"/>
              <a:ext cx="34064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6927879" y="2396907"/>
                  <a:ext cx="4902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7879" y="2396907"/>
                  <a:ext cx="490262" cy="58477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Arrow Connector 143"/>
            <p:cNvCxnSpPr>
              <a:stCxn id="122" idx="5"/>
              <a:endCxn id="142" idx="0"/>
            </p:cNvCxnSpPr>
            <p:nvPr/>
          </p:nvCxnSpPr>
          <p:spPr>
            <a:xfrm>
              <a:off x="7191261" y="2106649"/>
              <a:ext cx="186588" cy="10883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Flowchart: Connector 154"/>
            <p:cNvSpPr/>
            <p:nvPr/>
          </p:nvSpPr>
          <p:spPr>
            <a:xfrm>
              <a:off x="5391065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6" name="Straight Arrow Connector 155"/>
            <p:cNvCxnSpPr>
              <a:stCxn id="121" idx="3"/>
              <a:endCxn id="155" idx="0"/>
            </p:cNvCxnSpPr>
            <p:nvPr/>
          </p:nvCxnSpPr>
          <p:spPr>
            <a:xfrm flipH="1">
              <a:off x="5553065" y="2127255"/>
              <a:ext cx="195592" cy="10677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5226585" y="2396907"/>
                  <a:ext cx="52790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6585" y="2396907"/>
                  <a:ext cx="527901" cy="58477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Flowchart: Connector 157"/>
            <p:cNvSpPr/>
            <p:nvPr/>
          </p:nvSpPr>
          <p:spPr>
            <a:xfrm>
              <a:off x="6006283" y="3194957"/>
              <a:ext cx="324000" cy="323604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5701043" y="2396907"/>
                  <a:ext cx="4902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043" y="2396907"/>
                  <a:ext cx="490262" cy="58477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21" idx="5"/>
              <a:endCxn id="158" idx="0"/>
            </p:cNvCxnSpPr>
            <p:nvPr/>
          </p:nvCxnSpPr>
          <p:spPr>
            <a:xfrm>
              <a:off x="5989525" y="2127255"/>
              <a:ext cx="178758" cy="10677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7722349" y="5024944"/>
                <a:ext cx="107227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𝑑</m:t>
                      </m:r>
                      <m:r>
                        <a:rPr lang="de-DE" sz="3200" i="1" smtClean="0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de-DE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3200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de-DE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/>
                        </a:rPr>
                        <m:t>𝑒</m:t>
                      </m:r>
                      <m:r>
                        <a:rPr lang="de-DE" sz="3200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de-DE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320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3200" b="0" i="1" smtClean="0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49" y="5024944"/>
                <a:ext cx="1072275" cy="1077218"/>
              </a:xfrm>
              <a:prstGeom prst="rect">
                <a:avLst/>
              </a:prstGeom>
              <a:blipFill rotWithShape="1">
                <a:blip r:embed="rId23"/>
                <a:stretch>
                  <a:fillRect r="-9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85" y="0"/>
            <a:ext cx="9144000" cy="825811"/>
          </a:xfrm>
        </p:spPr>
        <p:txBody>
          <a:bodyPr/>
          <a:lstStyle/>
          <a:p>
            <a:r>
              <a:rPr lang="de-DE" dirty="0" smtClean="0"/>
              <a:t>Rule 3: shortcut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2268972" y="1314344"/>
            <a:ext cx="2968862" cy="2224436"/>
            <a:chOff x="1924140" y="1098216"/>
            <a:chExt cx="2968862" cy="2224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1924140" y="1663666"/>
                  <a:ext cx="4499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140" y="1663666"/>
                  <a:ext cx="44990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/>
            <p:cNvCxnSpPr>
              <a:stCxn id="94" idx="6"/>
              <a:endCxn id="91" idx="2"/>
            </p:cNvCxnSpPr>
            <p:nvPr/>
          </p:nvCxnSpPr>
          <p:spPr>
            <a:xfrm flipV="1">
              <a:off x="2568268" y="1251300"/>
              <a:ext cx="699955" cy="4887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92" idx="2"/>
            </p:cNvCxnSpPr>
            <p:nvPr/>
          </p:nvCxnSpPr>
          <p:spPr>
            <a:xfrm flipV="1">
              <a:off x="3566378" y="1251300"/>
              <a:ext cx="728655" cy="2329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lowchart: Connector 90"/>
            <p:cNvSpPr/>
            <p:nvPr/>
          </p:nvSpPr>
          <p:spPr>
            <a:xfrm>
              <a:off x="3268223" y="1098216"/>
              <a:ext cx="312228" cy="306167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4295033" y="1098216"/>
              <a:ext cx="312228" cy="306167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2256040" y="1103103"/>
              <a:ext cx="312228" cy="306167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3262729" y="2093897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4289539" y="2089009"/>
              <a:ext cx="312228" cy="30616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00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1" idx="4"/>
              <a:endCxn id="96" idx="0"/>
            </p:cNvCxnSpPr>
            <p:nvPr/>
          </p:nvCxnSpPr>
          <p:spPr>
            <a:xfrm flipH="1">
              <a:off x="3418843" y="1404383"/>
              <a:ext cx="5494" cy="6895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2" idx="4"/>
              <a:endCxn id="97" idx="0"/>
            </p:cNvCxnSpPr>
            <p:nvPr/>
          </p:nvCxnSpPr>
          <p:spPr>
            <a:xfrm flipH="1">
              <a:off x="4445653" y="1404383"/>
              <a:ext cx="5494" cy="6846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412932" y="1388465"/>
                  <a:ext cx="4499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932" y="1388465"/>
                  <a:ext cx="44990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417423" y="1402056"/>
                  <a:ext cx="4755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7423" y="1402056"/>
                  <a:ext cx="47557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/>
            <p:cNvCxnSpPr>
              <a:stCxn id="94" idx="4"/>
              <a:endCxn id="143" idx="0"/>
            </p:cNvCxnSpPr>
            <p:nvPr/>
          </p:nvCxnSpPr>
          <p:spPr>
            <a:xfrm flipH="1">
              <a:off x="2411941" y="1409270"/>
              <a:ext cx="213" cy="16072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lowchart: Connector 142"/>
            <p:cNvSpPr/>
            <p:nvPr/>
          </p:nvSpPr>
          <p:spPr>
            <a:xfrm>
              <a:off x="2255827" y="3016485"/>
              <a:ext cx="312228" cy="306167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3435449" y="2438749"/>
                  <a:ext cx="4499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5449" y="2438749"/>
                  <a:ext cx="44990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Connector 120"/>
            <p:cNvCxnSpPr>
              <a:stCxn id="96" idx="6"/>
              <a:endCxn id="97" idx="2"/>
            </p:cNvCxnSpPr>
            <p:nvPr/>
          </p:nvCxnSpPr>
          <p:spPr>
            <a:xfrm flipV="1">
              <a:off x="3574957" y="2242093"/>
              <a:ext cx="714582" cy="4888"/>
            </a:xfrm>
            <a:prstGeom prst="line">
              <a:avLst/>
            </a:prstGeom>
            <a:ln w="1270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lowchart: Connector 135"/>
            <p:cNvSpPr/>
            <p:nvPr/>
          </p:nvSpPr>
          <p:spPr>
            <a:xfrm>
              <a:off x="3256818" y="3016485"/>
              <a:ext cx="312228" cy="306167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4296114" y="3016485"/>
              <a:ext cx="312228" cy="306167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0000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96" idx="4"/>
              <a:endCxn id="136" idx="0"/>
            </p:cNvCxnSpPr>
            <p:nvPr/>
          </p:nvCxnSpPr>
          <p:spPr>
            <a:xfrm flipH="1">
              <a:off x="3412932" y="2400064"/>
              <a:ext cx="5911" cy="6164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97" idx="4"/>
              <a:endCxn id="137" idx="0"/>
            </p:cNvCxnSpPr>
            <p:nvPr/>
          </p:nvCxnSpPr>
          <p:spPr>
            <a:xfrm>
              <a:off x="4445653" y="2395176"/>
              <a:ext cx="6575" cy="6213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488899" y="2433352"/>
                  <a:ext cx="40410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899" y="2433352"/>
                  <a:ext cx="404103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6642230" y="1356818"/>
            <a:ext cx="2295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Orange atom enables </a:t>
            </a:r>
            <a:r>
              <a:rPr lang="de-DE" sz="2800" dirty="0" err="1" smtClean="0"/>
              <a:t>white</a:t>
            </a:r>
            <a:r>
              <a:rPr lang="de-DE" sz="2800" dirty="0" smtClean="0"/>
              <a:t> </a:t>
            </a:r>
            <a:r>
              <a:rPr lang="de-DE" sz="2800" dirty="0" err="1" smtClean="0"/>
              <a:t>atom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uncondi-tionally</a:t>
            </a:r>
            <a:r>
              <a:rPr lang="de-DE" sz="2800" dirty="0" smtClean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454579" y="1151099"/>
            <a:ext cx="1582998" cy="5421240"/>
            <a:chOff x="709547" y="1313766"/>
            <a:chExt cx="1582997" cy="5196215"/>
          </a:xfrm>
        </p:grpSpPr>
        <p:sp>
          <p:nvSpPr>
            <p:cNvPr id="115" name="Rounded Rectangle 114"/>
            <p:cNvSpPr/>
            <p:nvPr/>
          </p:nvSpPr>
          <p:spPr>
            <a:xfrm rot="5400000">
              <a:off x="-1097062" y="3120375"/>
              <a:ext cx="5196215" cy="158299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lowchart: Connector 115"/>
            <p:cNvSpPr/>
            <p:nvPr/>
          </p:nvSpPr>
          <p:spPr>
            <a:xfrm rot="5400000">
              <a:off x="879122" y="1435971"/>
              <a:ext cx="385708" cy="400911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lowchart: Connector 116"/>
            <p:cNvSpPr/>
            <p:nvPr/>
          </p:nvSpPr>
          <p:spPr>
            <a:xfrm rot="5400000">
              <a:off x="876874" y="2335832"/>
              <a:ext cx="385708" cy="40091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8" name="Flowchart: Connector 117"/>
            <p:cNvSpPr/>
            <p:nvPr/>
          </p:nvSpPr>
          <p:spPr>
            <a:xfrm rot="5400000">
              <a:off x="876874" y="3183960"/>
              <a:ext cx="385708" cy="400911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9" name="Straight Arrow Connector 118"/>
            <p:cNvCxnSpPr>
              <a:stCxn id="116" idx="6"/>
              <a:endCxn id="117" idx="2"/>
            </p:cNvCxnSpPr>
            <p:nvPr/>
          </p:nvCxnSpPr>
          <p:spPr>
            <a:xfrm rot="5400000">
              <a:off x="813775" y="2085233"/>
              <a:ext cx="514153" cy="22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Flowchart: Connector 122"/>
            <p:cNvSpPr/>
            <p:nvPr/>
          </p:nvSpPr>
          <p:spPr>
            <a:xfrm rot="5400000">
              <a:off x="874327" y="4679440"/>
              <a:ext cx="378591" cy="388035"/>
            </a:xfrm>
            <a:prstGeom prst="flowChartConnec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4" name="Flowchart: Connector 123"/>
            <p:cNvSpPr/>
            <p:nvPr/>
          </p:nvSpPr>
          <p:spPr>
            <a:xfrm rot="5400000">
              <a:off x="873995" y="6000880"/>
              <a:ext cx="378591" cy="388035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Right Arrow 124"/>
            <p:cNvSpPr/>
            <p:nvPr/>
          </p:nvSpPr>
          <p:spPr>
            <a:xfrm rot="5400000">
              <a:off x="794598" y="4001181"/>
              <a:ext cx="568460" cy="362663"/>
            </a:xfrm>
            <a:prstGeom prst="rightArrow">
              <a:avLst>
                <a:gd name="adj1" fmla="val 4762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6" name="Straight Arrow Connector 125"/>
            <p:cNvCxnSpPr>
              <a:stCxn id="117" idx="6"/>
              <a:endCxn id="118" idx="2"/>
            </p:cNvCxnSpPr>
            <p:nvPr/>
          </p:nvCxnSpPr>
          <p:spPr>
            <a:xfrm>
              <a:off x="1069728" y="2729142"/>
              <a:ext cx="0" cy="4624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3" idx="6"/>
              <a:endCxn id="124" idx="2"/>
            </p:cNvCxnSpPr>
            <p:nvPr/>
          </p:nvCxnSpPr>
          <p:spPr>
            <a:xfrm flipH="1">
              <a:off x="1063290" y="5062753"/>
              <a:ext cx="332" cy="9428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1087771" y="1748724"/>
                  <a:ext cx="953593" cy="56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𝑎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71" y="1748724"/>
                  <a:ext cx="953593" cy="56050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1087770" y="2625708"/>
                  <a:ext cx="946219" cy="56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𝑏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70" y="2625708"/>
                  <a:ext cx="946219" cy="56050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063290" y="5230782"/>
                  <a:ext cx="1164998" cy="5605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𝛼𝛽</m:t>
                        </m:r>
                      </m:oMath>
                    </m:oMathPara>
                  </a14:m>
                  <a:endParaRPr lang="de-DE" sz="3200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90" y="5230782"/>
                  <a:ext cx="1164998" cy="56050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5298513" y="1919611"/>
                <a:ext cx="107227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smtClean="0">
                          <a:latin typeface="Cambria Math"/>
                        </a:rPr>
                        <m:t>𝑎</m:t>
                      </m:r>
                      <m:r>
                        <a:rPr lang="de-DE" sz="3200" i="1" smtClean="0">
                          <a:latin typeface="Cambria Math"/>
                        </a:rPr>
                        <m:t>:</m:t>
                      </m:r>
                      <m:r>
                        <a:rPr lang="de-DE" sz="320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de-DE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>
                          <a:latin typeface="Cambria Math"/>
                        </a:rPr>
                        <m:t>𝑏</m:t>
                      </m:r>
                      <m:r>
                        <a:rPr lang="de-DE" sz="3200" i="1">
                          <a:latin typeface="Cambria Math"/>
                        </a:rPr>
                        <m:t>:</m:t>
                      </m:r>
                      <m:r>
                        <a:rPr lang="de-DE" sz="32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de-DE" sz="3200" dirty="0" smtClean="0"/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513" y="1919611"/>
                <a:ext cx="1072275" cy="1077218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95256" y="3649427"/>
            <a:ext cx="4346974" cy="3016871"/>
            <a:chOff x="2277616" y="3649427"/>
            <a:chExt cx="4346974" cy="3016871"/>
          </a:xfrm>
        </p:grpSpPr>
        <p:grpSp>
          <p:nvGrpSpPr>
            <p:cNvPr id="27" name="Group 26"/>
            <p:cNvGrpSpPr/>
            <p:nvPr/>
          </p:nvGrpSpPr>
          <p:grpSpPr>
            <a:xfrm>
              <a:off x="2277616" y="3649427"/>
              <a:ext cx="3322515" cy="3016871"/>
              <a:chOff x="1931222" y="3649427"/>
              <a:chExt cx="3322515" cy="3016871"/>
            </a:xfrm>
          </p:grpSpPr>
          <p:sp>
            <p:nvSpPr>
              <p:cNvPr id="213" name="Right Arrow 212"/>
              <p:cNvSpPr/>
              <p:nvPr/>
            </p:nvSpPr>
            <p:spPr>
              <a:xfrm rot="5400000">
                <a:off x="3138911" y="3743535"/>
                <a:ext cx="593077" cy="404862"/>
              </a:xfrm>
              <a:prstGeom prst="rightArrow">
                <a:avLst>
                  <a:gd name="adj1" fmla="val 4762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7" name="Straight Connector 156"/>
              <p:cNvCxnSpPr>
                <a:stCxn id="163" idx="6"/>
                <a:endCxn id="160" idx="2"/>
              </p:cNvCxnSpPr>
              <p:nvPr/>
            </p:nvCxnSpPr>
            <p:spPr>
              <a:xfrm flipV="1">
                <a:off x="2590785" y="4594946"/>
                <a:ext cx="699955" cy="4887"/>
              </a:xfrm>
              <a:prstGeom prst="line">
                <a:avLst/>
              </a:prstGeom>
              <a:ln w="1270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endCxn id="162" idx="2"/>
              </p:cNvCxnSpPr>
              <p:nvPr/>
            </p:nvCxnSpPr>
            <p:spPr>
              <a:xfrm flipV="1">
                <a:off x="3588895" y="4594946"/>
                <a:ext cx="728655" cy="2330"/>
              </a:xfrm>
              <a:prstGeom prst="line">
                <a:avLst/>
              </a:prstGeom>
              <a:ln w="1270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Flowchart: Connector 159"/>
              <p:cNvSpPr/>
              <p:nvPr/>
            </p:nvSpPr>
            <p:spPr>
              <a:xfrm>
                <a:off x="3290740" y="4441862"/>
                <a:ext cx="312228" cy="306167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Flowchart: Connector 161"/>
              <p:cNvSpPr/>
              <p:nvPr/>
            </p:nvSpPr>
            <p:spPr>
              <a:xfrm>
                <a:off x="4317550" y="4441862"/>
                <a:ext cx="312228" cy="306167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Flowchart: Connector 162"/>
              <p:cNvSpPr/>
              <p:nvPr/>
            </p:nvSpPr>
            <p:spPr>
              <a:xfrm>
                <a:off x="2278557" y="4446749"/>
                <a:ext cx="312228" cy="306167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7" name="Straight Arrow Connector 166"/>
              <p:cNvCxnSpPr>
                <a:stCxn id="160" idx="3"/>
                <a:endCxn id="180" idx="1"/>
              </p:cNvCxnSpPr>
              <p:nvPr/>
            </p:nvCxnSpPr>
            <p:spPr>
              <a:xfrm rot="16200000" flipH="1">
                <a:off x="2491028" y="5548629"/>
                <a:ext cx="1693700" cy="2826"/>
              </a:xfrm>
              <a:prstGeom prst="bentConnector3">
                <a:avLst>
                  <a:gd name="adj1" fmla="val 50000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stCxn id="162" idx="6"/>
                <a:endCxn id="181" idx="6"/>
              </p:cNvCxnSpPr>
              <p:nvPr/>
            </p:nvCxnSpPr>
            <p:spPr>
              <a:xfrm>
                <a:off x="4629778" y="4594946"/>
                <a:ext cx="1081" cy="1918269"/>
              </a:xfrm>
              <a:prstGeom prst="bentConnector3">
                <a:avLst>
                  <a:gd name="adj1" fmla="val 21247086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2798720" y="5248427"/>
                    <a:ext cx="589063" cy="5266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de-DE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2" name="TextBox 1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8720" y="5248427"/>
                    <a:ext cx="589063" cy="526629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4810795" y="5429935"/>
                    <a:ext cx="44294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de-DE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TextBox 1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0795" y="5429935"/>
                    <a:ext cx="442942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5" name="Flowchart: Connector 174"/>
              <p:cNvSpPr/>
              <p:nvPr/>
            </p:nvSpPr>
            <p:spPr>
              <a:xfrm>
                <a:off x="2278344" y="6360131"/>
                <a:ext cx="312228" cy="306167"/>
              </a:xfrm>
              <a:prstGeom prst="flowChartConnecto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Flowchart: Connector 179"/>
              <p:cNvSpPr/>
              <p:nvPr/>
            </p:nvSpPr>
            <p:spPr>
              <a:xfrm>
                <a:off x="3293566" y="6352055"/>
                <a:ext cx="312228" cy="306167"/>
              </a:xfrm>
              <a:prstGeom prst="flowChartConnecto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Flowchart: Connector 180"/>
              <p:cNvSpPr/>
              <p:nvPr/>
            </p:nvSpPr>
            <p:spPr>
              <a:xfrm>
                <a:off x="4318631" y="6360131"/>
                <a:ext cx="312228" cy="306167"/>
              </a:xfrm>
              <a:prstGeom prst="flowChartConnecto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63" idx="4"/>
                <a:endCxn id="175" idx="0"/>
              </p:cNvCxnSpPr>
              <p:nvPr/>
            </p:nvCxnSpPr>
            <p:spPr>
              <a:xfrm flipH="1">
                <a:off x="2434458" y="4752916"/>
                <a:ext cx="213" cy="160721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1931222" y="5237744"/>
                    <a:ext cx="44990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de-DE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1222" y="5237744"/>
                    <a:ext cx="449901" cy="523220"/>
                  </a:xfrm>
                  <a:prstGeom prst="rect">
                    <a:avLst/>
                  </a:prstGeom>
                  <a:blipFill rotWithShape="1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Flowchart: Connector 109"/>
              <p:cNvSpPr/>
              <p:nvPr/>
            </p:nvSpPr>
            <p:spPr>
              <a:xfrm>
                <a:off x="3453986" y="5363547"/>
                <a:ext cx="312228" cy="306167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Flowchart: Connector 110"/>
              <p:cNvSpPr/>
              <p:nvPr/>
            </p:nvSpPr>
            <p:spPr>
              <a:xfrm>
                <a:off x="4316677" y="5358659"/>
                <a:ext cx="312228" cy="306167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2" name="Straight Connector 111"/>
              <p:cNvCxnSpPr>
                <a:stCxn id="110" idx="6"/>
                <a:endCxn id="111" idx="2"/>
              </p:cNvCxnSpPr>
              <p:nvPr/>
            </p:nvCxnSpPr>
            <p:spPr>
              <a:xfrm flipV="1">
                <a:off x="3766214" y="5511743"/>
                <a:ext cx="550463" cy="4888"/>
              </a:xfrm>
              <a:prstGeom prst="line">
                <a:avLst/>
              </a:prstGeom>
              <a:ln w="1270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110" idx="4"/>
                <a:endCxn id="180" idx="0"/>
              </p:cNvCxnSpPr>
              <p:nvPr/>
            </p:nvCxnSpPr>
            <p:spPr>
              <a:xfrm flipH="1">
                <a:off x="3449680" y="5669714"/>
                <a:ext cx="160420" cy="6823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111" idx="4"/>
                <a:endCxn id="181" idx="0"/>
              </p:cNvCxnSpPr>
              <p:nvPr/>
            </p:nvCxnSpPr>
            <p:spPr>
              <a:xfrm>
                <a:off x="4472791" y="5664826"/>
                <a:ext cx="1954" cy="69530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3500884" y="5753312"/>
                    <a:ext cx="44990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de-DE" sz="2800" dirty="0"/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0884" y="5753312"/>
                    <a:ext cx="449901" cy="523220"/>
                  </a:xfrm>
                  <a:prstGeom prst="rect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071163" y="5753312"/>
                    <a:ext cx="44990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de-DE" sz="280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1163" y="5753312"/>
                    <a:ext cx="449901" cy="523220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/>
                <p:cNvSpPr/>
                <p:nvPr/>
              </p:nvSpPr>
              <p:spPr>
                <a:xfrm>
                  <a:off x="5552315" y="5255021"/>
                  <a:ext cx="107227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200" b="0" i="1" smtClean="0">
                            <a:latin typeface="Cambria Math"/>
                          </a:rPr>
                          <m:t>𝑐</m:t>
                        </m:r>
                        <m:r>
                          <a:rPr lang="de-DE" sz="3200" b="0" i="1" smtClean="0">
                            <a:latin typeface="Cambria Math"/>
                          </a:rPr>
                          <m:t>:</m:t>
                        </m:r>
                        <m:r>
                          <a:rPr lang="de-DE" sz="3200" b="0" i="1" smtClean="0">
                            <a:latin typeface="Cambria Math"/>
                          </a:rPr>
                          <m:t>𝛼𝛽</m:t>
                        </m:r>
                      </m:oMath>
                    </m:oMathPara>
                  </a14:m>
                  <a:endParaRPr lang="de-DE" sz="3200" dirty="0" smtClean="0"/>
                </a:p>
              </p:txBody>
            </p:sp>
          </mc:Choice>
          <mc:Fallback xmlns=""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315" y="5255021"/>
                  <a:ext cx="1072275" cy="58477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50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de-DE" sz="3600" dirty="0" smtClean="0"/>
              </a:p>
              <a:p>
                <a:r>
                  <a:rPr lang="de-DE" sz="3600" dirty="0" smtClean="0"/>
                  <a:t>A </a:t>
                </a:r>
                <a:r>
                  <a:rPr lang="de-DE" sz="3600" dirty="0"/>
                  <a:t>set of rules is </a:t>
                </a:r>
                <a:r>
                  <a:rPr lang="de-DE" sz="3600" dirty="0">
                    <a:solidFill>
                      <a:srgbClr val="0070C0"/>
                    </a:solidFill>
                  </a:rPr>
                  <a:t>complete for a class </a:t>
                </a:r>
                <a:r>
                  <a:rPr lang="de-DE" sz="3600" dirty="0"/>
                  <a:t>if it reduces all negotiations in the class to atomic negotiations. </a:t>
                </a:r>
              </a:p>
              <a:p>
                <a:r>
                  <a:rPr lang="de-DE" sz="3600" dirty="0"/>
                  <a:t>A complete set of rules is </a:t>
                </a:r>
                <a:r>
                  <a:rPr lang="de-DE" sz="3600" dirty="0">
                    <a:solidFill>
                      <a:srgbClr val="0070C0"/>
                    </a:solidFill>
                  </a:rPr>
                  <a:t>polynomial</a:t>
                </a:r>
                <a:r>
                  <a:rPr lang="de-DE" sz="3600" dirty="0"/>
                  <a:t> if every sound negotiation with </a:t>
                </a:r>
                <a:r>
                  <a:rPr lang="de-DE" sz="3600" i="1" dirty="0">
                    <a:solidFill>
                      <a:srgbClr val="FF0000"/>
                    </a:solidFill>
                  </a:rPr>
                  <a:t>k</a:t>
                </a:r>
                <a:r>
                  <a:rPr lang="de-DE" sz="3600" dirty="0"/>
                  <a:t> atoms is reduced to an atom by </a:t>
                </a:r>
                <a14:m>
                  <m:oMath xmlns:m="http://schemas.openxmlformats.org/officeDocument/2006/math">
                    <m:r>
                      <a:rPr lang="de-DE" sz="3600" i="1" dirty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de-DE" sz="36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de-DE" sz="36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de-DE" sz="36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3600" dirty="0"/>
                  <a:t> rule applications, for some polynomial </a:t>
                </a:r>
                <a:r>
                  <a:rPr lang="de-DE" sz="3600" i="1" dirty="0">
                    <a:solidFill>
                      <a:srgbClr val="FF0000"/>
                    </a:solidFill>
                  </a:rPr>
                  <a:t>p</a:t>
                </a:r>
                <a:r>
                  <a:rPr lang="de-DE" sz="3600" dirty="0" smtClean="0"/>
                  <a:t>.</a:t>
                </a:r>
              </a:p>
              <a:p>
                <a:pPr marL="0" indent="0">
                  <a:buNone/>
                </a:pPr>
                <a:endParaRPr lang="de-DE" sz="3600" dirty="0" smtClean="0"/>
              </a:p>
              <a:p>
                <a:endParaRPr lang="de-DE" sz="3600" b="1" dirty="0"/>
              </a:p>
              <a:p>
                <a:pPr marL="0" indent="0">
                  <a:buNone/>
                </a:pPr>
                <a:endParaRPr lang="de-DE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949280"/>
              </a:xfrm>
              <a:blipFill rotWithShape="1">
                <a:blip r:embed="rId2"/>
                <a:stretch>
                  <a:fillRect l="-1731" r="-86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de-DE" dirty="0" smtClean="0"/>
              <a:t>Completeness and polynomiality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3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8730"/>
            <a:ext cx="9134890" cy="5859270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Theorem [CONCUR 13,FOSSACS 14]:</a:t>
            </a:r>
            <a:r>
              <a:rPr lang="de-DE" dirty="0" smtClean="0"/>
              <a:t> </a:t>
            </a:r>
          </a:p>
          <a:p>
            <a:pPr marL="808038" indent="-442913">
              <a:buFont typeface="Symbol" panose="05050102010706020507" pitchFamily="18" charset="2"/>
              <a:buChar char="-"/>
            </a:pPr>
            <a:r>
              <a:rPr lang="de-DE" dirty="0"/>
              <a:t>The </a:t>
            </a:r>
            <a:r>
              <a:rPr lang="de-DE" dirty="0" err="1"/>
              <a:t>shortcut</a:t>
            </a:r>
            <a:r>
              <a:rPr lang="de-DE" dirty="0"/>
              <a:t>, </a:t>
            </a:r>
            <a:r>
              <a:rPr lang="de-DE" dirty="0" err="1"/>
              <a:t>merge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iteration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are</a:t>
            </a:r>
            <a:endParaRPr lang="de-DE" dirty="0"/>
          </a:p>
          <a:p>
            <a:pPr marL="808038" indent="0">
              <a:lnSpc>
                <a:spcPct val="110000"/>
              </a:lnSpc>
              <a:buNone/>
            </a:pPr>
            <a:r>
              <a:rPr lang="de-DE" dirty="0" err="1">
                <a:solidFill>
                  <a:srgbClr val="FF0000"/>
                </a:solidFill>
              </a:rPr>
              <a:t>complete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polynomial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deterministic</a:t>
            </a:r>
            <a:r>
              <a:rPr lang="de-DE" dirty="0"/>
              <a:t> </a:t>
            </a:r>
            <a:r>
              <a:rPr lang="de-DE" dirty="0" err="1" smtClean="0"/>
              <a:t>negotiations</a:t>
            </a:r>
            <a:r>
              <a:rPr lang="de-DE" dirty="0" smtClean="0"/>
              <a:t> </a:t>
            </a:r>
            <a:endParaRPr lang="de-DE" dirty="0"/>
          </a:p>
          <a:p>
            <a:pPr marL="808038" lvl="1" indent="0">
              <a:buNone/>
            </a:pPr>
            <a:r>
              <a:rPr lang="de-DE" sz="3200" dirty="0" smtClean="0"/>
              <a:t>(</a:t>
            </a:r>
            <a:r>
              <a:rPr lang="de-DE" dirty="0" smtClean="0"/>
              <a:t>Also;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acyclic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de-DE" dirty="0" err="1" smtClean="0">
                <a:solidFill>
                  <a:srgbClr val="0070C0"/>
                </a:solidFill>
              </a:rPr>
              <a:t>weakly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deterministic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/>
              <a:t>negotiations</a:t>
            </a:r>
            <a:r>
              <a:rPr lang="de-DE" dirty="0" smtClean="0"/>
              <a:t>, like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Father</a:t>
            </a:r>
            <a:r>
              <a:rPr lang="de-DE" dirty="0" smtClean="0"/>
              <a:t>-</a:t>
            </a:r>
            <a:r>
              <a:rPr lang="de-DE" dirty="0" err="1" smtClean="0"/>
              <a:t>Daughter</a:t>
            </a:r>
            <a:r>
              <a:rPr lang="de-DE" dirty="0" smtClean="0"/>
              <a:t>-Mother neg.</a:t>
            </a:r>
            <a:r>
              <a:rPr lang="de-DE" sz="3200" dirty="0" smtClean="0"/>
              <a:t>)</a:t>
            </a:r>
          </a:p>
          <a:p>
            <a:pPr marL="620713" indent="-571500"/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Concurrency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</a:rPr>
              <a:t>free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1020763" lvl="1" indent="-571500"/>
            <a:r>
              <a:rPr lang="de-DE" dirty="0" smtClean="0"/>
              <a:t>Soundness </a:t>
            </a:r>
            <a:r>
              <a:rPr lang="de-DE" dirty="0" err="1" smtClean="0"/>
              <a:t>decidable</a:t>
            </a:r>
            <a:r>
              <a:rPr lang="de-DE" dirty="0" smtClean="0"/>
              <a:t> in </a:t>
            </a:r>
            <a:r>
              <a:rPr lang="de-DE" dirty="0" err="1" smtClean="0"/>
              <a:t>polynomial</a:t>
            </a:r>
            <a:r>
              <a:rPr lang="de-DE" dirty="0" smtClean="0"/>
              <a:t> time.</a:t>
            </a:r>
          </a:p>
          <a:p>
            <a:pPr marL="1020763" lvl="1" indent="-571500"/>
            <a:r>
              <a:rPr lang="de-DE" dirty="0" err="1" smtClean="0"/>
              <a:t>Summarization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additional „</a:t>
            </a:r>
            <a:r>
              <a:rPr lang="de-DE" dirty="0" err="1" smtClean="0"/>
              <a:t>exponential</a:t>
            </a:r>
            <a:r>
              <a:rPr lang="de-DE" dirty="0" smtClean="0"/>
              <a:t>“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explosion</a:t>
            </a:r>
            <a:r>
              <a:rPr lang="de-DE" dirty="0" smtClean="0"/>
              <a:t>.</a:t>
            </a:r>
          </a:p>
          <a:p>
            <a:pPr marL="449263" lvl="1" indent="0">
              <a:buNone/>
            </a:pPr>
            <a:endParaRPr lang="de-DE" dirty="0" smtClean="0"/>
          </a:p>
          <a:p>
            <a:pPr marL="804863" lvl="1" indent="0">
              <a:buNone/>
            </a:pPr>
            <a:endParaRPr lang="de-DE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4"/>
            <a:ext cx="9144000" cy="990385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Reducibility</a:t>
            </a:r>
            <a:r>
              <a:rPr lang="de-DE" dirty="0" smtClean="0"/>
              <a:t> Theorem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4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4"/>
            <a:ext cx="9144000" cy="990385"/>
          </a:xfrm>
        </p:spPr>
        <p:txBody>
          <a:bodyPr>
            <a:normAutofit/>
          </a:bodyPr>
          <a:lstStyle/>
          <a:p>
            <a:r>
              <a:rPr lang="de-DE" dirty="0" smtClean="0"/>
              <a:t>Scenarios/</a:t>
            </a:r>
            <a:r>
              <a:rPr lang="de-DE" dirty="0" err="1" smtClean="0"/>
              <a:t>Choreographies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141572"/>
            <a:ext cx="8910990" cy="654267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Scenario</a:t>
            </a:r>
            <a:r>
              <a:rPr lang="de-DE" dirty="0" smtClean="0"/>
              <a:t>: </a:t>
            </a:r>
            <a:r>
              <a:rPr lang="de-DE" dirty="0"/>
              <a:t> </a:t>
            </a:r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)</a:t>
            </a:r>
          </a:p>
          <a:p>
            <a:pPr marL="2057400" indent="0">
              <a:buNone/>
            </a:pPr>
            <a:r>
              <a:rPr lang="de-DE" dirty="0" smtClean="0"/>
              <a:t>„Global </a:t>
            </a:r>
            <a:r>
              <a:rPr lang="de-DE" dirty="0" err="1" smtClean="0"/>
              <a:t>view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execution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sz="2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11557" y="2348876"/>
            <a:ext cx="8060414" cy="4275475"/>
            <a:chOff x="411557" y="2348876"/>
            <a:chExt cx="8060414" cy="4275475"/>
          </a:xfrm>
        </p:grpSpPr>
        <p:sp>
          <p:nvSpPr>
            <p:cNvPr id="5" name="Content Placeholder 10"/>
            <p:cNvSpPr txBox="1">
              <a:spLocks/>
            </p:cNvSpPr>
            <p:nvPr/>
          </p:nvSpPr>
          <p:spPr>
            <a:xfrm>
              <a:off x="411557" y="2348876"/>
              <a:ext cx="8060414" cy="42754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buNone/>
              </a:pPr>
              <a:endParaRPr lang="de-DE" sz="2800" b="1" dirty="0" smtClean="0"/>
            </a:p>
            <a:p>
              <a:pPr marL="57150" indent="0">
                <a:buNone/>
              </a:pPr>
              <a:endParaRPr lang="de-DE" sz="2800" b="1" dirty="0"/>
            </a:p>
            <a:p>
              <a:pPr marL="57150" indent="0">
                <a:buNone/>
              </a:pPr>
              <a:r>
                <a:rPr lang="de-DE" sz="2800" b="1" dirty="0" smtClean="0"/>
                <a:t>Message-</a:t>
              </a:r>
              <a:r>
                <a:rPr lang="de-DE" sz="2800" b="1" dirty="0" err="1" smtClean="0"/>
                <a:t>passing</a:t>
              </a:r>
              <a:r>
                <a:rPr lang="de-DE" sz="2800" b="1" dirty="0" smtClean="0"/>
                <a:t> </a:t>
              </a:r>
            </a:p>
            <a:p>
              <a:pPr marL="57150" indent="0">
                <a:buNone/>
              </a:pPr>
              <a:r>
                <a:rPr lang="de-DE" sz="2800" dirty="0" smtClean="0">
                  <a:solidFill>
                    <a:srgbClr val="FF0000"/>
                  </a:solidFill>
                </a:rPr>
                <a:t>Message </a:t>
              </a:r>
              <a:r>
                <a:rPr lang="de-DE" sz="2800" dirty="0" err="1" smtClean="0">
                  <a:solidFill>
                    <a:srgbClr val="FF0000"/>
                  </a:solidFill>
                </a:rPr>
                <a:t>Sequence</a:t>
              </a:r>
              <a:r>
                <a:rPr lang="de-DE" sz="2800" dirty="0" smtClean="0">
                  <a:solidFill>
                    <a:srgbClr val="FF0000"/>
                  </a:solidFill>
                </a:rPr>
                <a:t> </a:t>
              </a:r>
            </a:p>
            <a:p>
              <a:pPr marL="57150" indent="0">
                <a:buNone/>
              </a:pPr>
              <a:r>
                <a:rPr lang="de-DE" sz="2800" dirty="0" smtClean="0">
                  <a:solidFill>
                    <a:srgbClr val="FF0000"/>
                  </a:solidFill>
                </a:rPr>
                <a:t>Chart</a:t>
              </a:r>
            </a:p>
          </p:txBody>
        </p:sp>
        <p:pic>
          <p:nvPicPr>
            <p:cNvPr id="4" name="Content Placeholder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900" y="2616967"/>
              <a:ext cx="4550722" cy="373929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26122" y="6255019"/>
            <a:ext cx="129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Source: Harel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620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4"/>
            <a:ext cx="9144000" cy="990385"/>
          </a:xfrm>
        </p:spPr>
        <p:txBody>
          <a:bodyPr>
            <a:normAutofit/>
          </a:bodyPr>
          <a:lstStyle/>
          <a:p>
            <a:r>
              <a:rPr lang="de-DE" dirty="0" smtClean="0"/>
              <a:t>Scenario-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206" y="1111926"/>
            <a:ext cx="9144001" cy="757258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070C0"/>
                </a:solidFill>
              </a:rPr>
              <a:t>S</a:t>
            </a:r>
            <a:r>
              <a:rPr lang="de-DE" dirty="0" err="1" smtClean="0">
                <a:solidFill>
                  <a:srgbClr val="0070C0"/>
                </a:solidFill>
              </a:rPr>
              <a:t>pecification</a:t>
            </a:r>
            <a:r>
              <a:rPr lang="de-DE" dirty="0">
                <a:solidFill>
                  <a:srgbClr val="0070C0"/>
                </a:solidFill>
              </a:rPr>
              <a:t>: </a:t>
            </a:r>
            <a:r>
              <a:rPr lang="de-DE" dirty="0"/>
              <a:t> </a:t>
            </a:r>
            <a:r>
              <a:rPr lang="de-DE" dirty="0" smtClean="0"/>
              <a:t>„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“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scenarios</a:t>
            </a:r>
            <a:endParaRPr lang="de-DE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76545" y="1885155"/>
            <a:ext cx="7695855" cy="4820367"/>
            <a:chOff x="836585" y="1848992"/>
            <a:chExt cx="7695855" cy="4820367"/>
          </a:xfrm>
        </p:grpSpPr>
        <p:sp>
          <p:nvSpPr>
            <p:cNvPr id="5" name="Content Placeholder 10"/>
            <p:cNvSpPr txBox="1">
              <a:spLocks/>
            </p:cNvSpPr>
            <p:nvPr/>
          </p:nvSpPr>
          <p:spPr>
            <a:xfrm>
              <a:off x="836585" y="1848992"/>
              <a:ext cx="7695855" cy="48203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buNone/>
              </a:pPr>
              <a:endParaRPr lang="de-DE" sz="2800" b="1" dirty="0" smtClean="0"/>
            </a:p>
            <a:p>
              <a:pPr marL="57150" indent="0">
                <a:buNone/>
              </a:pPr>
              <a:endParaRPr lang="de-DE" sz="2800" b="1" dirty="0"/>
            </a:p>
            <a:p>
              <a:pPr marL="57150" indent="0">
                <a:buNone/>
              </a:pPr>
              <a:endParaRPr lang="de-DE" sz="2800" b="1" dirty="0" smtClean="0"/>
            </a:p>
            <a:p>
              <a:pPr marL="57150" indent="0">
                <a:buNone/>
              </a:pPr>
              <a:r>
                <a:rPr lang="de-DE" sz="2800" b="1" dirty="0" smtClean="0"/>
                <a:t>Message-</a:t>
              </a:r>
              <a:r>
                <a:rPr lang="de-DE" sz="2800" b="1" dirty="0" err="1" smtClean="0"/>
                <a:t>passing</a:t>
              </a:r>
              <a:r>
                <a:rPr lang="de-DE" sz="2800" dirty="0" smtClean="0"/>
                <a:t>    </a:t>
              </a:r>
            </a:p>
            <a:p>
              <a:pPr marL="57150" indent="0">
                <a:buNone/>
              </a:pPr>
              <a:r>
                <a:rPr lang="de-DE" sz="2800" dirty="0" smtClean="0">
                  <a:solidFill>
                    <a:srgbClr val="FF0000"/>
                  </a:solidFill>
                </a:rPr>
                <a:t>Message </a:t>
              </a:r>
              <a:r>
                <a:rPr lang="de-DE" sz="2800" dirty="0" err="1" smtClean="0">
                  <a:solidFill>
                    <a:srgbClr val="FF0000"/>
                  </a:solidFill>
                </a:rPr>
                <a:t>Sequence</a:t>
              </a:r>
              <a:r>
                <a:rPr lang="de-DE" sz="2800" dirty="0" smtClean="0">
                  <a:solidFill>
                    <a:srgbClr val="FF0000"/>
                  </a:solidFill>
                </a:rPr>
                <a:t> </a:t>
              </a:r>
            </a:p>
            <a:p>
              <a:pPr marL="57150" indent="0">
                <a:buNone/>
              </a:pPr>
              <a:r>
                <a:rPr lang="de-DE" sz="2800" dirty="0" smtClean="0">
                  <a:solidFill>
                    <a:srgbClr val="FF0000"/>
                  </a:solidFill>
                </a:rPr>
                <a:t>Graph</a:t>
              </a:r>
            </a:p>
          </p:txBody>
        </p:sp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935" y="2099319"/>
              <a:ext cx="4320480" cy="439204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97770" y="6336190"/>
            <a:ext cx="209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Source: Bille </a:t>
            </a:r>
            <a:r>
              <a:rPr lang="de-DE" sz="1600" dirty="0" err="1"/>
              <a:t>a</a:t>
            </a:r>
            <a:r>
              <a:rPr lang="de-DE" sz="1600" dirty="0" err="1" smtClean="0"/>
              <a:t>nd</a:t>
            </a:r>
            <a:r>
              <a:rPr lang="de-DE" sz="1600" dirty="0" smtClean="0"/>
              <a:t> </a:t>
            </a:r>
            <a:r>
              <a:rPr lang="de-DE" sz="1600" dirty="0" err="1" smtClean="0"/>
              <a:t>Kosse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77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4"/>
            <a:ext cx="9144000" cy="990385"/>
          </a:xfrm>
        </p:spPr>
        <p:txBody>
          <a:bodyPr>
            <a:normAutofit/>
          </a:bodyPr>
          <a:lstStyle/>
          <a:p>
            <a:r>
              <a:rPr lang="de-DE" dirty="0" smtClean="0"/>
              <a:t>Scenario-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" y="1141572"/>
            <a:ext cx="9144001" cy="757258"/>
          </a:xfrm>
        </p:spPr>
        <p:txBody>
          <a:bodyPr>
            <a:normAutofit/>
          </a:bodyPr>
          <a:lstStyle/>
          <a:p>
            <a:r>
              <a:rPr lang="de-DE" sz="3300" dirty="0" smtClean="0">
                <a:solidFill>
                  <a:srgbClr val="0070C0"/>
                </a:solidFill>
              </a:rPr>
              <a:t>Implementation</a:t>
            </a:r>
            <a:r>
              <a:rPr lang="de-DE" sz="3300" dirty="0">
                <a:solidFill>
                  <a:srgbClr val="0070C0"/>
                </a:solidFill>
              </a:rPr>
              <a:t>: </a:t>
            </a:r>
            <a:r>
              <a:rPr lang="de-DE" sz="3300" dirty="0"/>
              <a:t> </a:t>
            </a:r>
            <a:r>
              <a:rPr lang="de-DE" sz="3300" dirty="0" err="1" smtClean="0"/>
              <a:t>communicating</a:t>
            </a:r>
            <a:r>
              <a:rPr lang="de-DE" sz="3300" dirty="0" smtClean="0"/>
              <a:t> </a:t>
            </a:r>
            <a:r>
              <a:rPr lang="de-DE" sz="3300" dirty="0" err="1" smtClean="0"/>
              <a:t>automata</a:t>
            </a:r>
            <a:endParaRPr lang="de-DE" dirty="0" smtClean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06514" y="2139965"/>
            <a:ext cx="8775975" cy="3904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de-DE" sz="2800" b="1" dirty="0" smtClean="0"/>
              <a:t>Message-</a:t>
            </a:r>
            <a:r>
              <a:rPr lang="de-DE" sz="2800" b="1" dirty="0" err="1" smtClean="0"/>
              <a:t>passing</a:t>
            </a:r>
            <a:r>
              <a:rPr lang="de-DE" sz="2800" b="1" dirty="0" smtClean="0"/>
              <a:t>    </a:t>
            </a:r>
          </a:p>
          <a:p>
            <a:pPr marL="57150" indent="0" algn="ctr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Channel </a:t>
            </a:r>
            <a:r>
              <a:rPr lang="de-DE" sz="2800" dirty="0" err="1" smtClean="0">
                <a:solidFill>
                  <a:srgbClr val="FF0000"/>
                </a:solidFill>
              </a:rPr>
              <a:t>systems</a:t>
            </a:r>
            <a:endParaRPr lang="de-DE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9" y="3276883"/>
            <a:ext cx="8261235" cy="2004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789" y="5454225"/>
            <a:ext cx="1975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Source: </a:t>
            </a:r>
            <a:r>
              <a:rPr lang="de-DE" sz="1600" dirty="0"/>
              <a:t> </a:t>
            </a:r>
            <a:r>
              <a:rPr lang="de-DE" sz="1600" dirty="0" err="1" smtClean="0"/>
              <a:t>Schnoebelen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719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385"/>
          </a:xfrm>
        </p:spPr>
        <p:txBody>
          <a:bodyPr>
            <a:normAutofit/>
          </a:bodyPr>
          <a:lstStyle/>
          <a:p>
            <a:r>
              <a:rPr lang="de-DE" sz="4000" dirty="0" smtClean="0"/>
              <a:t>The </a:t>
            </a:r>
            <a:r>
              <a:rPr lang="de-DE" sz="4000" dirty="0" err="1" smtClean="0"/>
              <a:t>Realizability</a:t>
            </a:r>
            <a:r>
              <a:rPr lang="de-DE" sz="4000" dirty="0" smtClean="0"/>
              <a:t> Problem</a:t>
            </a:r>
            <a:endParaRPr lang="de-DE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4129" y="1092748"/>
            <a:ext cx="8907384" cy="1027399"/>
          </a:xfrm>
        </p:spPr>
        <p:txBody>
          <a:bodyPr>
            <a:noAutofit/>
          </a:bodyPr>
          <a:lstStyle/>
          <a:p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specification</a:t>
            </a:r>
            <a:r>
              <a:rPr lang="de-DE" dirty="0" smtClean="0"/>
              <a:t>, </a:t>
            </a:r>
            <a:r>
              <a:rPr lang="de-DE" dirty="0" err="1" smtClean="0"/>
              <a:t>automatically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a </a:t>
            </a:r>
            <a:r>
              <a:rPr lang="de-DE" dirty="0" err="1" smtClean="0">
                <a:solidFill>
                  <a:srgbClr val="0070C0"/>
                </a:solidFill>
              </a:rPr>
              <a:t>realization</a:t>
            </a:r>
            <a:r>
              <a:rPr lang="de-DE" dirty="0" smtClean="0"/>
              <a:t> (</a:t>
            </a:r>
            <a:r>
              <a:rPr lang="de-DE" dirty="0" err="1" smtClean="0"/>
              <a:t>implementation</a:t>
            </a:r>
            <a:r>
              <a:rPr lang="de-DE" dirty="0" smtClean="0"/>
              <a:t>),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.</a:t>
            </a: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431540" y="2663915"/>
            <a:ext cx="8082390" cy="3105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de-DE" sz="2800" b="1" dirty="0"/>
              <a:t>Message-</a:t>
            </a:r>
            <a:r>
              <a:rPr lang="de-DE" sz="2800" b="1" dirty="0" err="1"/>
              <a:t>passing</a:t>
            </a:r>
            <a:r>
              <a:rPr lang="de-DE" sz="2800" b="1" dirty="0"/>
              <a:t>    </a:t>
            </a:r>
          </a:p>
          <a:p>
            <a:pPr marL="57150" indent="0" algn="ctr">
              <a:buNone/>
            </a:pP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[Alur </a:t>
            </a:r>
            <a:r>
              <a:rPr lang="de-DE" sz="2400" i="1" dirty="0" smtClean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. 01]   </a:t>
            </a:r>
          </a:p>
          <a:p>
            <a:pPr marL="514350" indent="-457200"/>
            <a:r>
              <a:rPr lang="de-DE" sz="2800" dirty="0" smtClean="0"/>
              <a:t>Not </a:t>
            </a:r>
            <a:r>
              <a:rPr lang="de-DE" sz="2800" dirty="0" err="1" smtClean="0"/>
              <a:t>every</a:t>
            </a:r>
            <a:r>
              <a:rPr lang="de-DE" sz="2800" dirty="0" smtClean="0"/>
              <a:t> </a:t>
            </a:r>
            <a:r>
              <a:rPr lang="de-DE" sz="2800" dirty="0" err="1" smtClean="0"/>
              <a:t>specification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realizable</a:t>
            </a:r>
            <a:endParaRPr lang="de-DE" sz="2800" dirty="0" smtClean="0"/>
          </a:p>
          <a:p>
            <a:pPr marL="514350" indent="-457200"/>
            <a:r>
              <a:rPr lang="de-DE" sz="2800" dirty="0" err="1" smtClean="0"/>
              <a:t>Realizability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undecidable</a:t>
            </a:r>
            <a:endParaRPr lang="de-DE" sz="2800" dirty="0" smtClean="0"/>
          </a:p>
          <a:p>
            <a:pPr marL="514350" indent="-457200"/>
            <a:r>
              <a:rPr lang="de-DE" sz="2800" dirty="0" smtClean="0"/>
              <a:t>Deadlock-</a:t>
            </a:r>
            <a:r>
              <a:rPr lang="de-DE" sz="2800" dirty="0" err="1" smtClean="0"/>
              <a:t>free</a:t>
            </a:r>
            <a:r>
              <a:rPr lang="de-DE" sz="2800" dirty="0" smtClean="0"/>
              <a:t> </a:t>
            </a:r>
            <a:r>
              <a:rPr lang="de-DE" sz="2800" dirty="0" err="1" smtClean="0"/>
              <a:t>realizability</a:t>
            </a:r>
            <a:r>
              <a:rPr lang="de-DE" sz="2800" dirty="0" smtClean="0"/>
              <a:t> in EXPSPACE </a:t>
            </a:r>
            <a:r>
              <a:rPr lang="de-DE" sz="2800" dirty="0" err="1" smtClean="0"/>
              <a:t>and</a:t>
            </a:r>
            <a:r>
              <a:rPr lang="de-DE" sz="2800" dirty="0" smtClean="0"/>
              <a:t> PSPACE-</a:t>
            </a:r>
            <a:r>
              <a:rPr lang="de-DE" sz="2800" dirty="0" err="1" smtClean="0"/>
              <a:t>hard</a:t>
            </a:r>
            <a:endParaRPr lang="de-DE" sz="2800" dirty="0" smtClean="0"/>
          </a:p>
          <a:p>
            <a:pPr marL="514350" indent="-457200"/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40926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601670" y="1943835"/>
            <a:ext cx="621069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3735"/>
          </a:xfrm>
        </p:spPr>
        <p:txBody>
          <a:bodyPr>
            <a:normAutofit/>
          </a:bodyPr>
          <a:lstStyle/>
          <a:p>
            <a:r>
              <a:rPr lang="de-DE" dirty="0" smtClean="0"/>
              <a:t>Negotiation as concurrency primitive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237"/>
            <a:ext cx="9144000" cy="17551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Concurrency theory point of view:  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de-DE" sz="3200" dirty="0"/>
              <a:t>N</a:t>
            </a:r>
            <a:r>
              <a:rPr lang="de-DE" sz="3200" dirty="0" smtClean="0"/>
              <a:t>egotiation = synchronized choice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6413" y="2978950"/>
                <a:ext cx="8685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de-DE" sz="3200" dirty="0"/>
                  <a:t>CSP: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de-DE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sSub>
                          <m:sSubPr>
                            <m:ctrlPr>
                              <a:rPr lang="de-DE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de-DE" sz="32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de-DE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de-DE" sz="3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 (</m:t>
                    </m:r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sz="32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13" y="2978950"/>
                <a:ext cx="8685965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0" y="3716455"/>
            <a:ext cx="6296799" cy="1634073"/>
            <a:chOff x="30396" y="3955166"/>
            <a:chExt cx="6296799" cy="1634073"/>
          </a:xfrm>
        </p:grpSpPr>
        <p:grpSp>
          <p:nvGrpSpPr>
            <p:cNvPr id="28" name="Group 27"/>
            <p:cNvGrpSpPr/>
            <p:nvPr/>
          </p:nvGrpSpPr>
          <p:grpSpPr>
            <a:xfrm>
              <a:off x="4932040" y="4032936"/>
              <a:ext cx="1395155" cy="1556303"/>
              <a:chOff x="3896925" y="3654025"/>
              <a:chExt cx="1537320" cy="175161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896925" y="3654025"/>
                <a:ext cx="450050" cy="4500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977045" y="3654025"/>
                <a:ext cx="450050" cy="45005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23979" y="4945276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dirty="0" smtClean="0">
                    <a:solidFill>
                      <a:schemeClr val="tx1"/>
                    </a:solidFill>
                  </a:rPr>
                  <a:t>a</a:t>
                </a:r>
                <a:endParaRPr lang="de-DE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77045" y="49484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12" name="Straight Arrow Connector 11"/>
              <p:cNvCxnSpPr>
                <a:stCxn id="4" idx="5"/>
                <a:endCxn id="10" idx="1"/>
              </p:cNvCxnSpPr>
              <p:nvPr/>
            </p:nvCxnSpPr>
            <p:spPr>
              <a:xfrm>
                <a:off x="4281067" y="4038167"/>
                <a:ext cx="695978" cy="113887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5" idx="3"/>
                <a:endCxn id="7" idx="3"/>
              </p:cNvCxnSpPr>
              <p:nvPr/>
            </p:nvCxnSpPr>
            <p:spPr>
              <a:xfrm flipH="1">
                <a:off x="4381179" y="4038167"/>
                <a:ext cx="661774" cy="113570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4" idx="4"/>
                <a:endCxn id="7" idx="0"/>
              </p:cNvCxnSpPr>
              <p:nvPr/>
            </p:nvCxnSpPr>
            <p:spPr>
              <a:xfrm>
                <a:off x="4121950" y="4104075"/>
                <a:ext cx="30629" cy="84120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5" idx="4"/>
                <a:endCxn id="10" idx="0"/>
              </p:cNvCxnSpPr>
              <p:nvPr/>
            </p:nvCxnSpPr>
            <p:spPr>
              <a:xfrm>
                <a:off x="5202070" y="4104075"/>
                <a:ext cx="3575" cy="8443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0396" y="3955166"/>
              <a:ext cx="234577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de-DE" sz="3200" dirty="0" smtClean="0"/>
                <a:t>Petri nets:</a:t>
              </a:r>
              <a:endParaRPr lang="de-DE" sz="3200" dirty="0">
                <a:solidFill>
                  <a:srgbClr val="0070C0"/>
                </a:solidFill>
              </a:endParaRPr>
            </a:p>
            <a:p>
              <a:endParaRPr lang="de-DE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9120" y="5521166"/>
            <a:ext cx="8640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3200" dirty="0" smtClean="0">
                <a:solidFill>
                  <a:srgbClr val="FF0000"/>
                </a:solidFill>
              </a:rPr>
              <a:t>Negotiations:	</a:t>
            </a:r>
            <a:r>
              <a:rPr lang="de-DE" sz="3200" dirty="0" smtClean="0"/>
              <a:t>a net-like concurrency </a:t>
            </a:r>
            <a:r>
              <a:rPr lang="de-DE" sz="3200" dirty="0"/>
              <a:t>model with </a:t>
            </a:r>
            <a:r>
              <a:rPr lang="de-DE" sz="3200" dirty="0" smtClean="0"/>
              <a:t>			negotiation </a:t>
            </a:r>
            <a:r>
              <a:rPr lang="de-DE" sz="3200" dirty="0"/>
              <a:t>as </a:t>
            </a:r>
            <a:r>
              <a:rPr lang="de-DE" sz="3200" dirty="0" smtClean="0"/>
              <a:t>primitive.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467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9644" y="1288100"/>
            <a:ext cx="3705400" cy="4854770"/>
            <a:chOff x="579644" y="1288100"/>
            <a:chExt cx="3705400" cy="4854770"/>
          </a:xfrm>
        </p:grpSpPr>
        <p:grpSp>
          <p:nvGrpSpPr>
            <p:cNvPr id="7" name="Group 6"/>
            <p:cNvGrpSpPr/>
            <p:nvPr/>
          </p:nvGrpSpPr>
          <p:grpSpPr>
            <a:xfrm>
              <a:off x="579644" y="1288100"/>
              <a:ext cx="3705400" cy="4854770"/>
              <a:chOff x="1965748" y="-159707"/>
              <a:chExt cx="3705400" cy="4854770"/>
            </a:xfrm>
          </p:grpSpPr>
          <p:sp>
            <p:nvSpPr>
              <p:cNvPr id="6" name="Content Placeholder 10"/>
              <p:cNvSpPr txBox="1">
                <a:spLocks/>
              </p:cNvSpPr>
              <p:nvPr/>
            </p:nvSpPr>
            <p:spPr>
              <a:xfrm>
                <a:off x="1965748" y="-159707"/>
                <a:ext cx="3705400" cy="4854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 algn="ctr">
                  <a:buNone/>
                </a:pPr>
                <a:r>
                  <a:rPr lang="de-DE" sz="2800" b="1" dirty="0" smtClean="0"/>
                  <a:t>Scenario</a:t>
                </a:r>
                <a:endParaRPr lang="de-DE" sz="2800" b="1" dirty="0"/>
              </a:p>
              <a:p>
                <a:pPr marL="57150" indent="0" algn="ctr">
                  <a:buNone/>
                </a:pPr>
                <a:r>
                  <a:rPr lang="de-DE" sz="2800" dirty="0" err="1" smtClean="0">
                    <a:solidFill>
                      <a:srgbClr val="FF0000"/>
                    </a:solidFill>
                  </a:rPr>
                  <a:t>Mazurkiewicz</a:t>
                </a:r>
                <a:r>
                  <a:rPr lang="de-DE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FF0000"/>
                    </a:solidFill>
                  </a:rPr>
                  <a:t>trace</a:t>
                </a:r>
                <a:endParaRPr lang="de-DE" sz="2800" dirty="0" smtClean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456615" y="1362641"/>
                <a:ext cx="2820541" cy="3332422"/>
                <a:chOff x="6695468" y="275623"/>
                <a:chExt cx="3238966" cy="4528026"/>
              </a:xfrm>
            </p:grpSpPr>
            <p:pic>
              <p:nvPicPr>
                <p:cNvPr id="3" name="Picture 2" descr="Screen Clippi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5468" y="275623"/>
                  <a:ext cx="3238966" cy="4528026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TextBox 3"/>
                    <p:cNvSpPr txBox="1"/>
                    <p:nvPr/>
                  </p:nvSpPr>
                  <p:spPr>
                    <a:xfrm>
                      <a:off x="8320197" y="1399707"/>
                      <a:ext cx="422208" cy="5018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4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20197" y="1399707"/>
                      <a:ext cx="422208" cy="50184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8170996" y="630399"/>
                      <a:ext cx="439143" cy="5018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𝑎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70996" y="630399"/>
                      <a:ext cx="439143" cy="50184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7247532" y="2117509"/>
                      <a:ext cx="402694" cy="5018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𝑐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47532" y="2117509"/>
                      <a:ext cx="402694" cy="501841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246053" y="2903417"/>
                      <a:ext cx="433989" cy="5018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dirty="0" smtClean="0">
                                <a:latin typeface="Cambria Math"/>
                              </a:rPr>
                              <m:t>𝑑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46053" y="2903417"/>
                      <a:ext cx="433989" cy="501841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9106652" y="2903417"/>
                      <a:ext cx="409322" cy="5018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dirty="0" smtClean="0">
                                <a:latin typeface="Cambria Math"/>
                              </a:rPr>
                              <m:t>𝑒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6652" y="2903417"/>
                      <a:ext cx="409322" cy="501841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100280" y="3669477"/>
                      <a:ext cx="425963" cy="50184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b="0" i="1" smtClean="0">
                                <a:latin typeface="Cambria Math"/>
                              </a:rPr>
                              <m:t>𝑓</m:t>
                            </m:r>
                          </m:oMath>
                        </m:oMathPara>
                      </a14:m>
                      <a:endParaRPr lang="de-DE" dirty="0"/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0280" y="3669477"/>
                      <a:ext cx="425963" cy="501841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9" name="Group 8"/>
            <p:cNvGrpSpPr/>
            <p:nvPr/>
          </p:nvGrpSpPr>
          <p:grpSpPr>
            <a:xfrm>
              <a:off x="1111831" y="2432880"/>
              <a:ext cx="2747037" cy="369332"/>
              <a:chOff x="7478867" y="2248214"/>
              <a:chExt cx="2747037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478867" y="2248214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/>
                  <a:t>A</a:t>
                </a:r>
                <a:endParaRPr lang="de-DE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292887" y="2248214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/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102761" y="2248214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/>
                  <a:t>C</a:t>
                </a:r>
                <a:endParaRPr lang="de-DE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895364" y="2248214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 smtClean="0"/>
                  <a:t>D</a:t>
                </a:r>
                <a:endParaRPr lang="de-DE" b="1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44"/>
            <a:ext cx="9144000" cy="990385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Realizability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Deterministic</a:t>
            </a:r>
            <a:r>
              <a:rPr lang="de-DE" dirty="0"/>
              <a:t> </a:t>
            </a:r>
            <a:r>
              <a:rPr lang="de-DE" dirty="0" err="1" smtClean="0"/>
              <a:t>Negotiations</a:t>
            </a:r>
            <a:endParaRPr lang="de-DE" dirty="0"/>
          </a:p>
        </p:txBody>
      </p:sp>
      <p:grpSp>
        <p:nvGrpSpPr>
          <p:cNvPr id="33" name="Group 32"/>
          <p:cNvGrpSpPr/>
          <p:nvPr/>
        </p:nvGrpSpPr>
        <p:grpSpPr>
          <a:xfrm>
            <a:off x="4526995" y="1281903"/>
            <a:ext cx="3960440" cy="4849466"/>
            <a:chOff x="4526995" y="1281903"/>
            <a:chExt cx="3960440" cy="4849466"/>
          </a:xfrm>
        </p:grpSpPr>
        <p:sp>
          <p:nvSpPr>
            <p:cNvPr id="48" name="Content Placeholder 10"/>
            <p:cNvSpPr txBox="1">
              <a:spLocks/>
            </p:cNvSpPr>
            <p:nvPr/>
          </p:nvSpPr>
          <p:spPr>
            <a:xfrm>
              <a:off x="4526995" y="1281903"/>
              <a:ext cx="3960440" cy="4528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 algn="ctr">
                <a:buNone/>
              </a:pPr>
              <a:r>
                <a:rPr lang="de-DE" sz="2800" b="1" dirty="0" smtClean="0"/>
                <a:t>Implementation</a:t>
              </a:r>
              <a:endParaRPr lang="de-DE" sz="2800" b="1" dirty="0"/>
            </a:p>
            <a:p>
              <a:pPr marL="57150" indent="0" algn="ctr">
                <a:buNone/>
              </a:pPr>
              <a:r>
                <a:rPr lang="de-DE" sz="2800" dirty="0" err="1" smtClean="0">
                  <a:solidFill>
                    <a:srgbClr val="FF0000"/>
                  </a:solidFill>
                </a:rPr>
                <a:t>Det</a:t>
              </a:r>
              <a:r>
                <a:rPr lang="de-DE" sz="2800" dirty="0" smtClean="0">
                  <a:solidFill>
                    <a:srgbClr val="FF0000"/>
                  </a:solidFill>
                </a:rPr>
                <a:t>. </a:t>
              </a:r>
              <a:r>
                <a:rPr lang="de-DE" sz="2800" dirty="0" err="1" smtClean="0">
                  <a:solidFill>
                    <a:srgbClr val="FF0000"/>
                  </a:solidFill>
                </a:rPr>
                <a:t>Negotiation</a:t>
              </a:r>
              <a:endParaRPr lang="de-DE" sz="28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332" y="2798011"/>
              <a:ext cx="3325766" cy="3333358"/>
            </a:xfrm>
            <a:prstGeom prst="rect">
              <a:avLst/>
            </a:prstGeom>
          </p:spPr>
        </p:pic>
      </p:grpSp>
      <p:sp>
        <p:nvSpPr>
          <p:cNvPr id="31" name="Pie 30"/>
          <p:cNvSpPr/>
          <p:nvPr/>
        </p:nvSpPr>
        <p:spPr>
          <a:xfrm>
            <a:off x="3131840" y="2056922"/>
            <a:ext cx="5355595" cy="4815536"/>
          </a:xfrm>
          <a:prstGeom prst="pie">
            <a:avLst>
              <a:gd name="adj1" fmla="val 18858656"/>
              <a:gd name="adj2" fmla="val 2760001"/>
            </a:avLst>
          </a:prstGeom>
          <a:solidFill>
            <a:schemeClr val="accent2">
              <a:lumMod val="40000"/>
              <a:lumOff val="60000"/>
              <a:alpha val="2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5" name="Chord 74"/>
          <p:cNvSpPr/>
          <p:nvPr/>
        </p:nvSpPr>
        <p:spPr>
          <a:xfrm>
            <a:off x="4361965" y="2663915"/>
            <a:ext cx="5181120" cy="3581650"/>
          </a:xfrm>
          <a:prstGeom prst="chord">
            <a:avLst>
              <a:gd name="adj1" fmla="val 5307470"/>
              <a:gd name="adj2" fmla="val 16183890"/>
            </a:avLst>
          </a:prstGeom>
          <a:solidFill>
            <a:srgbClr val="D9EAD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950" y="3955928"/>
            <a:ext cx="2068246" cy="2496607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3699322" y="2527949"/>
            <a:ext cx="4635515" cy="2430270"/>
          </a:xfrm>
          <a:prstGeom prst="wedgeRoundRectCallout">
            <a:avLst>
              <a:gd name="adj1" fmla="val -71261"/>
              <a:gd name="adj2" fmla="val 6766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 smtClean="0">
                <a:solidFill>
                  <a:schemeClr val="tx1"/>
                </a:solidFill>
              </a:rPr>
              <a:t>And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the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specification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model</a:t>
            </a:r>
            <a:r>
              <a:rPr lang="de-DE" sz="4400" dirty="0" smtClean="0">
                <a:solidFill>
                  <a:schemeClr val="tx1"/>
                </a:solidFill>
              </a:rPr>
              <a:t>  ?</a:t>
            </a:r>
            <a:endParaRPr lang="de-DE" sz="4400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368592" y="1492834"/>
            <a:ext cx="8316806" cy="4968731"/>
            <a:chOff x="318667" y="1245669"/>
            <a:chExt cx="8316806" cy="496873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155" y="3546082"/>
              <a:ext cx="2668318" cy="2668318"/>
            </a:xfrm>
            <a:prstGeom prst="rect">
              <a:avLst/>
            </a:prstGeom>
          </p:spPr>
        </p:pic>
        <p:sp>
          <p:nvSpPr>
            <p:cNvPr id="77" name="Rounded Rectangular Callout 76"/>
            <p:cNvSpPr/>
            <p:nvPr/>
          </p:nvSpPr>
          <p:spPr>
            <a:xfrm>
              <a:off x="318667" y="1245669"/>
              <a:ext cx="5987967" cy="2250250"/>
            </a:xfrm>
            <a:prstGeom prst="wedgeRoundRectCallout">
              <a:avLst>
                <a:gd name="adj1" fmla="val 50953"/>
                <a:gd name="adj2" fmla="val 114667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000" dirty="0" err="1" smtClean="0">
                  <a:solidFill>
                    <a:schemeClr val="tx1"/>
                  </a:solidFill>
                </a:rPr>
                <a:t>We</a:t>
              </a:r>
              <a:r>
                <a:rPr lang="de-DE" sz="4000" dirty="0" smtClean="0">
                  <a:solidFill>
                    <a:schemeClr val="tx1"/>
                  </a:solidFill>
                </a:rPr>
                <a:t> design a </a:t>
              </a:r>
              <a:r>
                <a:rPr lang="de-DE" sz="4000" dirty="0" err="1" smtClean="0">
                  <a:solidFill>
                    <a:schemeClr val="tx1"/>
                  </a:solidFill>
                </a:rPr>
                <a:t>programming</a:t>
              </a:r>
              <a:r>
                <a:rPr lang="de-DE" sz="4000" dirty="0" smtClean="0">
                  <a:solidFill>
                    <a:schemeClr val="tx1"/>
                  </a:solidFill>
                </a:rPr>
                <a:t> </a:t>
              </a:r>
              <a:r>
                <a:rPr lang="de-DE" sz="4000" dirty="0" err="1" smtClean="0">
                  <a:solidFill>
                    <a:schemeClr val="tx1"/>
                  </a:solidFill>
                </a:rPr>
                <a:t>language</a:t>
              </a:r>
              <a:r>
                <a:rPr lang="de-DE" sz="4000" dirty="0" smtClean="0">
                  <a:solidFill>
                    <a:schemeClr val="tx1"/>
                  </a:solidFill>
                </a:rPr>
                <a:t>  </a:t>
              </a:r>
              <a:r>
                <a:rPr lang="de-DE" sz="4000" dirty="0" err="1" smtClean="0">
                  <a:solidFill>
                    <a:schemeClr val="tx1"/>
                  </a:solidFill>
                </a:rPr>
                <a:t>for</a:t>
              </a:r>
              <a:r>
                <a:rPr lang="de-DE" sz="4000" dirty="0" smtClean="0">
                  <a:solidFill>
                    <a:schemeClr val="tx1"/>
                  </a:solidFill>
                </a:rPr>
                <a:t>  </a:t>
              </a:r>
              <a:r>
                <a:rPr lang="de-DE" sz="4000" dirty="0" err="1" smtClean="0">
                  <a:solidFill>
                    <a:schemeClr val="tx1"/>
                  </a:solidFill>
                </a:rPr>
                <a:t>deterministic</a:t>
              </a:r>
              <a:r>
                <a:rPr lang="de-DE" sz="4000" dirty="0" smtClean="0">
                  <a:solidFill>
                    <a:schemeClr val="tx1"/>
                  </a:solidFill>
                </a:rPr>
                <a:t> </a:t>
              </a:r>
              <a:r>
                <a:rPr lang="de-DE" sz="4000" dirty="0" err="1" smtClean="0">
                  <a:solidFill>
                    <a:schemeClr val="tx1"/>
                  </a:solidFill>
                </a:rPr>
                <a:t>negotiations</a:t>
              </a:r>
              <a:endParaRPr lang="de-DE" sz="4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2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75" grpId="0" animBg="1"/>
      <p:bldP spid="34" grpId="0" animBg="1"/>
      <p:bldP spid="34" grpId="1" animBg="1"/>
      <p:bldP spid="3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Negotiation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510" y="1583795"/>
                <a:ext cx="8852422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3200" dirty="0" smtClean="0"/>
                  <a:t>A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/>
                  <a:t> </a:t>
                </a:r>
                <a14:m>
                  <m:oMath xmlns:m="http://schemas.openxmlformats.org/officeDocument/2006/math">
                    <m:r>
                      <a:rPr lang="de-DE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defined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over</a:t>
                </a:r>
                <a:r>
                  <a:rPr lang="de-DE" sz="3200" dirty="0" smtClean="0"/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3200" dirty="0" smtClean="0"/>
                  <a:t>a </a:t>
                </a:r>
                <a:r>
                  <a:rPr lang="de-DE" sz="3200" dirty="0" err="1" smtClean="0"/>
                  <a:t>set</a:t>
                </a:r>
                <a:r>
                  <a:rPr lang="de-DE" sz="3200" dirty="0" smtClean="0"/>
                  <a:t> 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𝐴𝐺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de-DE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3200" dirty="0" err="1" smtClean="0"/>
                  <a:t>of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agents</a:t>
                </a:r>
                <a:r>
                  <a:rPr lang="de-DE" sz="3200" dirty="0" smtClean="0"/>
                  <a:t>, </a:t>
                </a:r>
                <a:r>
                  <a:rPr lang="de-DE" sz="3200" dirty="0" err="1" smtClean="0"/>
                  <a:t>and</a:t>
                </a:r>
                <a:endParaRPr lang="de-DE" sz="3200" dirty="0" smtClean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3200" dirty="0" smtClean="0"/>
                  <a:t>a </a:t>
                </a:r>
                <a:r>
                  <a:rPr lang="de-DE" sz="3200" dirty="0" err="1" smtClean="0"/>
                  <a:t>set</a:t>
                </a:r>
                <a:r>
                  <a:rPr lang="de-DE" sz="3200" dirty="0" smtClean="0"/>
                  <a:t>  </a:t>
                </a:r>
                <a14:m>
                  <m:oMath xmlns:m="http://schemas.openxmlformats.org/officeDocument/2006/math">
                    <m:r>
                      <a:rPr lang="de-DE" sz="32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𝐴𝐶</m:t>
                    </m:r>
                    <m:d>
                      <m:dPr>
                        <m:ctrlPr>
                          <a:rPr lang="de-DE" sz="32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de-DE" sz="3200" dirty="0" smtClean="0"/>
                  <a:t> of </a:t>
                </a:r>
                <a:r>
                  <a:rPr lang="de-DE" sz="3200" dirty="0" err="1" smtClean="0"/>
                  <a:t>actions</a:t>
                </a:r>
                <a:endParaRPr lang="de-DE" sz="32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3200" dirty="0" err="1" smtClean="0"/>
                  <a:t>Each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action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rgbClr val="00B05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jointly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executed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by</a:t>
                </a:r>
                <a:r>
                  <a:rPr lang="de-DE" sz="3200" dirty="0" smtClean="0"/>
                  <a:t> a </a:t>
                </a:r>
                <a:r>
                  <a:rPr lang="de-DE" sz="3200" dirty="0" err="1" smtClean="0"/>
                  <a:t>subset</a:t>
                </a:r>
                <a:r>
                  <a:rPr lang="de-DE" sz="3200" dirty="0" smtClean="0"/>
                  <a:t>	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𝐴𝐺</m:t>
                    </m:r>
                    <m:d>
                      <m:dPr>
                        <m:ctrlPr>
                          <a:rPr lang="de-DE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a:rPr lang="de-DE" sz="3200" i="1">
                        <a:solidFill>
                          <a:srgbClr val="002060"/>
                        </a:solidFill>
                        <a:latin typeface="Cambria Math"/>
                      </a:rPr>
                      <m:t>𝐴𝐺</m:t>
                    </m:r>
                    <m:r>
                      <a:rPr lang="de-DE" sz="3200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de-DE" sz="3200" b="1" i="1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de-DE" sz="3200" i="1">
                        <a:latin typeface="Cambria Math"/>
                      </a:rPr>
                      <m:t>)</m:t>
                    </m:r>
                  </m:oMath>
                </a14:m>
                <a:r>
                  <a:rPr lang="de-DE" sz="3200" dirty="0" smtClean="0">
                    <a:latin typeface="Cambria Math"/>
                  </a:rPr>
                  <a:t> of </a:t>
                </a:r>
                <a:r>
                  <a:rPr lang="de-DE" sz="3200" dirty="0" err="1" smtClean="0">
                    <a:latin typeface="Cambria Math"/>
                  </a:rPr>
                  <a:t>the</a:t>
                </a:r>
                <a:r>
                  <a:rPr lang="de-DE" sz="3200" dirty="0" smtClean="0">
                    <a:latin typeface="Cambria Math"/>
                  </a:rPr>
                  <a:t> </a:t>
                </a:r>
                <a:r>
                  <a:rPr lang="de-DE" sz="3200" dirty="0" err="1" smtClean="0">
                    <a:latin typeface="Cambria Math"/>
                  </a:rPr>
                  <a:t>agents</a:t>
                </a:r>
                <a:r>
                  <a:rPr lang="de-DE" sz="3200" dirty="0" smtClean="0">
                    <a:latin typeface="Cambria Math"/>
                  </a:rPr>
                  <a:t> </a:t>
                </a:r>
                <a:r>
                  <a:rPr lang="de-DE" sz="3200" dirty="0" err="1" smtClean="0">
                    <a:latin typeface="Cambria Math"/>
                  </a:rPr>
                  <a:t>of</a:t>
                </a:r>
                <a:r>
                  <a:rPr lang="de-DE" sz="32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endParaRPr lang="de-DE" sz="3200" b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3200" dirty="0" smtClean="0"/>
                  <a:t>   </a:t>
                </a:r>
                <a:r>
                  <a:rPr lang="de-DE" sz="2400" i="1" dirty="0" smtClean="0"/>
                  <a:t>(cf. </a:t>
                </a:r>
                <a:r>
                  <a:rPr lang="de-DE" sz="2400" i="1" dirty="0" err="1" smtClean="0"/>
                  <a:t>distributed</a:t>
                </a:r>
                <a:r>
                  <a:rPr lang="de-DE" sz="2400" i="1" dirty="0" smtClean="0"/>
                  <a:t> </a:t>
                </a:r>
                <a:r>
                  <a:rPr lang="de-DE" sz="2400" i="1" dirty="0" err="1" smtClean="0"/>
                  <a:t>alphabets</a:t>
                </a:r>
                <a:r>
                  <a:rPr lang="de-DE" sz="2400" i="1" dirty="0" smtClean="0"/>
                  <a:t>)</a:t>
                </a:r>
                <a:endParaRPr lang="de-DE" sz="24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0" y="1583795"/>
                <a:ext cx="8852422" cy="4278094"/>
              </a:xfrm>
              <a:prstGeom prst="rect">
                <a:avLst/>
              </a:prstGeom>
              <a:blipFill rotWithShape="1">
                <a:blip r:embed="rId2"/>
                <a:stretch>
                  <a:fillRect l="-1514" t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Negotiation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63" y="1035127"/>
                <a:ext cx="90139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3200" dirty="0" smtClean="0"/>
                  <a:t>A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either</a:t>
                </a:r>
                <a:r>
                  <a:rPr lang="de-DE" sz="3200" dirty="0" smtClean="0"/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" y="1035127"/>
                <a:ext cx="9013932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487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1493785"/>
                <a:ext cx="7380820" cy="92333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de-DE" sz="3200" dirty="0" err="1">
                    <a:solidFill>
                      <a:srgbClr val="FF0000"/>
                    </a:solidFill>
                  </a:rPr>
                  <a:t>t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he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empty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rgbClr val="FF0000"/>
                    </a:solidFill>
                  </a:rPr>
                  <a:t>program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de-DE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𝜺</m:t>
                    </m:r>
                  </m:oMath>
                </a14:m>
                <a:endParaRPr lang="de-DE" sz="3600" b="1" i="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493785"/>
                <a:ext cx="738082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3386" b="-98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1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Negotiation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1779" y="2361263"/>
                <a:ext cx="8239585" cy="28669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de-DE" sz="32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de-DE" sz="3200" b="1" dirty="0" smtClean="0">
                    <a:solidFill>
                      <a:srgbClr val="FF0000"/>
                    </a:solidFill>
                  </a:rPr>
                  <a:t>do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-</a:t>
                </a:r>
                <a:r>
                  <a:rPr lang="de-DE" sz="3200" b="1" dirty="0" err="1" smtClean="0">
                    <a:solidFill>
                      <a:srgbClr val="FF0000"/>
                    </a:solidFill>
                  </a:rPr>
                  <a:t>od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 block</a:t>
                </a:r>
                <a:endParaRPr lang="de-DE" sz="32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de-DE" sz="3200" b="1" dirty="0" smtClean="0"/>
                  <a:t>do </a:t>
                </a:r>
                <a:r>
                  <a:rPr lang="de-DE" sz="3200" dirty="0" smtClean="0"/>
                  <a:t>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32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200" dirty="0" smtClean="0"/>
                  <a:t> </a:t>
                </a:r>
                <a:r>
                  <a:rPr lang="de-DE" sz="3200" b="1" dirty="0" smtClean="0"/>
                  <a:t>end  …</a:t>
                </a:r>
                <a:r>
                  <a:rPr lang="de-DE" sz="3200" b="1" dirty="0"/>
                  <a:t> </a:t>
                </a:r>
                <a:r>
                  <a:rPr lang="de-DE" sz="3200" b="1" dirty="0" smtClean="0"/>
                  <a:t> </a:t>
                </a:r>
                <a:r>
                  <a:rPr lang="de-DE" sz="3200" dirty="0" smtClean="0"/>
                  <a:t>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de-DE" sz="32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3200" b="1" dirty="0" smtClean="0"/>
                  <a:t> end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de-DE" sz="3200" b="1" dirty="0"/>
                  <a:t>	</a:t>
                </a:r>
                <a:r>
                  <a:rPr lang="de-DE" sz="3200" dirty="0" smtClean="0"/>
                  <a:t> 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32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200" dirty="0"/>
                  <a:t> </a:t>
                </a:r>
                <a:r>
                  <a:rPr lang="de-DE" sz="3200" b="1" dirty="0" err="1" smtClean="0"/>
                  <a:t>loop</a:t>
                </a:r>
                <a:r>
                  <a:rPr lang="de-DE" sz="3200" b="1" dirty="0" smtClean="0"/>
                  <a:t>  …  </a:t>
                </a:r>
                <a:r>
                  <a:rPr lang="de-DE" sz="3200" dirty="0" smtClean="0"/>
                  <a:t>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de-DE" sz="32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+ℓ</m:t>
                        </m:r>
                      </m:sub>
                    </m:sSub>
                  </m:oMath>
                </a14:m>
                <a:r>
                  <a:rPr lang="de-DE" sz="3200" b="1" dirty="0"/>
                  <a:t> </a:t>
                </a:r>
                <a:r>
                  <a:rPr lang="de-DE" sz="3200" b="1" dirty="0" smtClean="0"/>
                  <a:t>loop</a:t>
                </a:r>
              </a:p>
              <a:p>
                <a:pPr lvl="1"/>
                <a:r>
                  <a:rPr lang="de-DE" sz="3200" b="1" dirty="0" err="1" smtClean="0"/>
                  <a:t>od</a:t>
                </a:r>
                <a:endParaRPr lang="de-DE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9" y="2361263"/>
                <a:ext cx="8239585" cy="2866939"/>
              </a:xfrm>
              <a:prstGeom prst="rect">
                <a:avLst/>
              </a:prstGeom>
              <a:blipFill rotWithShape="1">
                <a:blip r:embed="rId2"/>
                <a:stretch>
                  <a:fillRect l="-3033" b="-3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63" y="1035127"/>
                <a:ext cx="90139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3200" dirty="0" smtClean="0"/>
                  <a:t>A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either</a:t>
                </a:r>
                <a:r>
                  <a:rPr lang="de-DE" sz="3200" dirty="0" smtClean="0"/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" y="1035127"/>
                <a:ext cx="90139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487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1493785"/>
                <a:ext cx="7380820" cy="92333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de-DE" sz="3200" dirty="0" err="1"/>
                  <a:t>t</a:t>
                </a:r>
                <a:r>
                  <a:rPr lang="de-DE" sz="3200" dirty="0" err="1" smtClean="0"/>
                  <a:t>he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empty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𝜺</m:t>
                    </m:r>
                  </m:oMath>
                </a14:m>
                <a:endParaRPr lang="de-DE" sz="3600" b="1" i="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493785"/>
                <a:ext cx="738082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3386" b="-98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821160" y="5228202"/>
                <a:ext cx="3690411" cy="139615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d>
                        <m:d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de-DE" sz="36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0" y="5228202"/>
                <a:ext cx="3690411" cy="139615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940953" y="5228201"/>
                <a:ext cx="3951527" cy="139615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d>
                        <m:d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⊆ 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𝑷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953" y="5228201"/>
                <a:ext cx="3951527" cy="139615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2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1779" y="2361263"/>
                <a:ext cx="8239585" cy="28669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de-DE" sz="3200" dirty="0" smtClean="0"/>
                  <a:t>a </a:t>
                </a:r>
                <a:r>
                  <a:rPr lang="de-DE" sz="3200" b="1" dirty="0" smtClean="0"/>
                  <a:t>do</a:t>
                </a:r>
                <a:r>
                  <a:rPr lang="de-DE" sz="3200" dirty="0" smtClean="0"/>
                  <a:t>-</a:t>
                </a:r>
                <a:r>
                  <a:rPr lang="de-DE" sz="3200" b="1" dirty="0" err="1" smtClean="0"/>
                  <a:t>od</a:t>
                </a:r>
                <a:r>
                  <a:rPr lang="de-DE" sz="3200" dirty="0" smtClean="0"/>
                  <a:t> block</a:t>
                </a:r>
                <a:endParaRPr lang="de-DE" sz="3200" dirty="0"/>
              </a:p>
              <a:p>
                <a:pPr lvl="1">
                  <a:lnSpc>
                    <a:spcPct val="150000"/>
                  </a:lnSpc>
                </a:pPr>
                <a:r>
                  <a:rPr lang="de-DE" sz="3200" b="1" dirty="0" smtClean="0"/>
                  <a:t>do </a:t>
                </a:r>
                <a:r>
                  <a:rPr lang="de-DE" sz="3200" dirty="0" smtClean="0"/>
                  <a:t>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32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200" dirty="0" smtClean="0"/>
                  <a:t> </a:t>
                </a:r>
                <a:r>
                  <a:rPr lang="de-DE" sz="3200" b="1" dirty="0" smtClean="0"/>
                  <a:t>end  …</a:t>
                </a:r>
                <a:r>
                  <a:rPr lang="de-DE" sz="3200" b="1" dirty="0"/>
                  <a:t> </a:t>
                </a:r>
                <a:r>
                  <a:rPr lang="de-DE" sz="3200" b="1" dirty="0" smtClean="0"/>
                  <a:t> </a:t>
                </a:r>
                <a:r>
                  <a:rPr lang="de-DE" sz="3200" dirty="0" smtClean="0"/>
                  <a:t>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de-DE" sz="3200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de-DE" sz="3200" b="1" dirty="0" smtClean="0"/>
                  <a:t> end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de-DE" sz="3200" b="1" dirty="0"/>
                  <a:t>	</a:t>
                </a:r>
                <a:r>
                  <a:rPr lang="de-DE" sz="3200" dirty="0" smtClean="0"/>
                  <a:t> 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32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200" dirty="0"/>
                  <a:t> </a:t>
                </a:r>
                <a:r>
                  <a:rPr lang="de-DE" sz="3200" b="1" dirty="0" err="1" smtClean="0"/>
                  <a:t>loop</a:t>
                </a:r>
                <a:r>
                  <a:rPr lang="de-DE" sz="3200" b="1" dirty="0" smtClean="0"/>
                  <a:t>  …  </a:t>
                </a:r>
                <a:r>
                  <a:rPr lang="de-DE" sz="3200" dirty="0" smtClean="0"/>
                  <a:t>[]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de-DE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de-DE" sz="3200" i="1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+ℓ</m:t>
                        </m:r>
                      </m:sub>
                    </m:sSub>
                  </m:oMath>
                </a14:m>
                <a:r>
                  <a:rPr lang="de-DE" sz="3200" b="1" dirty="0"/>
                  <a:t> </a:t>
                </a:r>
                <a:r>
                  <a:rPr lang="de-DE" sz="3200" b="1" dirty="0" smtClean="0"/>
                  <a:t>loop</a:t>
                </a:r>
              </a:p>
              <a:p>
                <a:pPr lvl="1"/>
                <a:r>
                  <a:rPr lang="de-DE" sz="3200" b="1" dirty="0" err="1" smtClean="0"/>
                  <a:t>od</a:t>
                </a:r>
                <a:endParaRPr lang="de-DE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9" y="2361263"/>
                <a:ext cx="8239585" cy="2866939"/>
              </a:xfrm>
              <a:prstGeom prst="rect">
                <a:avLst/>
              </a:prstGeom>
              <a:blipFill rotWithShape="1">
                <a:blip r:embed="rId2"/>
                <a:stretch>
                  <a:fillRect l="-3033" b="-36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63" y="1035127"/>
                <a:ext cx="90139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3200" dirty="0" smtClean="0"/>
                  <a:t>A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either</a:t>
                </a:r>
                <a:r>
                  <a:rPr lang="de-DE" sz="3200" dirty="0" smtClean="0"/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" y="1035127"/>
                <a:ext cx="90139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487"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945" y="5162030"/>
                <a:ext cx="6840760" cy="141577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de-DE" sz="3200" dirty="0" smtClean="0">
                    <a:solidFill>
                      <a:srgbClr val="FF0000"/>
                    </a:solidFill>
                  </a:rPr>
                  <a:t>a </a:t>
                </a:r>
                <a:r>
                  <a:rPr lang="de-DE" sz="3200" i="1" dirty="0" err="1" smtClean="0">
                    <a:solidFill>
                      <a:srgbClr val="FF0000"/>
                    </a:solidFill>
                  </a:rPr>
                  <a:t>layered</a:t>
                </a:r>
                <a:r>
                  <a:rPr lang="de-DE" sz="32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3200" i="1" dirty="0" err="1" smtClean="0">
                    <a:solidFill>
                      <a:srgbClr val="FF0000"/>
                    </a:solidFill>
                  </a:rPr>
                  <a:t>composition</a:t>
                </a:r>
                <a:r>
                  <a:rPr lang="de-DE" sz="3200" i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3600" b="1" i="1" smtClean="0"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de-DE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de-DE" sz="3600" b="1" dirty="0" smtClean="0"/>
              </a:p>
              <a:p>
                <a:pPr marL="441325" lvl="1"/>
                <a:r>
                  <a:rPr lang="de-DE" sz="3200" dirty="0">
                    <a:solidFill>
                      <a:srgbClr val="FF0000"/>
                    </a:solidFill>
                  </a:rPr>
                  <a:t>[</a:t>
                </a:r>
                <a:r>
                  <a:rPr lang="de-DE" sz="3200" dirty="0" err="1">
                    <a:solidFill>
                      <a:srgbClr val="FF0000"/>
                    </a:solidFill>
                  </a:rPr>
                  <a:t>Zwiers</a:t>
                </a:r>
                <a:r>
                  <a:rPr lang="de-DE" sz="3200" dirty="0">
                    <a:solidFill>
                      <a:srgbClr val="FF0000"/>
                    </a:solidFill>
                  </a:rPr>
                  <a:t> et al, </a:t>
                </a:r>
                <a:r>
                  <a:rPr lang="de-DE" sz="3200" dirty="0" err="1">
                    <a:solidFill>
                      <a:srgbClr val="FF0000"/>
                    </a:solidFill>
                  </a:rPr>
                  <a:t>early</a:t>
                </a:r>
                <a:r>
                  <a:rPr lang="de-DE" sz="3200" dirty="0">
                    <a:solidFill>
                      <a:srgbClr val="FF0000"/>
                    </a:solidFill>
                  </a:rPr>
                  <a:t> 90s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]</a:t>
                </a:r>
                <a:endParaRPr lang="de-DE" sz="3200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45" y="5162030"/>
                <a:ext cx="6840760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3651" b="-133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6535" y="1493785"/>
                <a:ext cx="7380820" cy="92333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lvl="1" indent="-457200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de-DE" sz="3200" dirty="0" err="1"/>
                  <a:t>t</a:t>
                </a:r>
                <a:r>
                  <a:rPr lang="de-DE" sz="3200" dirty="0" err="1" smtClean="0"/>
                  <a:t>he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empty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   </a:t>
                </a:r>
                <a14:m>
                  <m:oMath xmlns:m="http://schemas.openxmlformats.org/officeDocument/2006/math">
                    <m:r>
                      <a:rPr lang="de-DE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𝜺</m:t>
                    </m:r>
                  </m:oMath>
                </a14:m>
                <a:endParaRPr lang="de-DE" sz="3600" b="1" i="0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35" y="1493785"/>
                <a:ext cx="738082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3386" b="-98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215254" y="3782184"/>
                <a:ext cx="6705746" cy="137984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d>
                        <m:d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</m:d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d>
                        <m:d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∪</m:t>
                      </m:r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𝐴𝐺</m:t>
                      </m:r>
                      <m:d>
                        <m:d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e-DE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54" y="3782184"/>
                <a:ext cx="6705746" cy="137984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Mazurkiewicz</a:t>
            </a:r>
            <a:r>
              <a:rPr lang="de-DE" dirty="0" smtClean="0"/>
              <a:t> </a:t>
            </a:r>
            <a:r>
              <a:rPr lang="de-DE" dirty="0" err="1" smtClean="0"/>
              <a:t>trace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emantics</a:t>
            </a:r>
            <a:r>
              <a:rPr lang="de-DE" dirty="0" smtClean="0"/>
              <a:t>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875" y="998730"/>
                <a:ext cx="9195928" cy="1227237"/>
              </a:xfrm>
            </p:spPr>
            <p:txBody>
              <a:bodyPr/>
              <a:lstStyle/>
              <a:p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assign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negotiation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program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de-DE" dirty="0" smtClean="0"/>
                  <a:t>  a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Mazurkiewicz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traces</a:t>
                </a:r>
                <a:r>
                  <a:rPr lang="de-DE" dirty="0"/>
                  <a:t> </a:t>
                </a:r>
                <a:r>
                  <a:rPr lang="de-DE" dirty="0" err="1" smtClean="0"/>
                  <a:t>over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program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actions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875" y="998730"/>
                <a:ext cx="9195928" cy="1227237"/>
              </a:xfrm>
              <a:blipFill rotWithShape="1">
                <a:blip r:embed="rId2"/>
                <a:stretch>
                  <a:fillRect l="-1458" t="-5970" b="-34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1154743" y="2550642"/>
            <a:ext cx="6256161" cy="3851023"/>
            <a:chOff x="1387234" y="2983694"/>
            <a:chExt cx="5752764" cy="3362849"/>
          </a:xfrm>
        </p:grpSpPr>
        <p:grpSp>
          <p:nvGrpSpPr>
            <p:cNvPr id="45" name="Group 44"/>
            <p:cNvGrpSpPr/>
            <p:nvPr/>
          </p:nvGrpSpPr>
          <p:grpSpPr>
            <a:xfrm>
              <a:off x="1387234" y="3130696"/>
              <a:ext cx="3706907" cy="3215847"/>
              <a:chOff x="5005553" y="3151173"/>
              <a:chExt cx="3706907" cy="321584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005553" y="3158970"/>
                <a:ext cx="3706907" cy="3146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 smtClean="0"/>
                  <a:t>aa</a:t>
                </a:r>
                <a:endParaRPr lang="de-DE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517105" y="3674827"/>
                <a:ext cx="0" cy="245447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372200" y="3674827"/>
                <a:ext cx="0" cy="245447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272300" y="3674827"/>
                <a:ext cx="0" cy="245447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ounded Rectangle 27"/>
              <p:cNvSpPr/>
              <p:nvPr/>
            </p:nvSpPr>
            <p:spPr>
              <a:xfrm>
                <a:off x="5382090" y="4059070"/>
                <a:ext cx="1125125" cy="1350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172400" y="3674827"/>
                <a:ext cx="0" cy="2454473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7127894" y="4050132"/>
                <a:ext cx="1125125" cy="1350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296443" y="4732445"/>
                <a:ext cx="1125125" cy="1350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8062766" y="4715142"/>
                <a:ext cx="227283" cy="167223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411083" y="5319210"/>
                <a:ext cx="2010485" cy="1350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778581" y="4109126"/>
                    <a:ext cx="411251" cy="403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8581" y="4109126"/>
                    <a:ext cx="411251" cy="40314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7554167" y="4140562"/>
                    <a:ext cx="392679" cy="403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4167" y="4140562"/>
                    <a:ext cx="392679" cy="40314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90530" y="4737855"/>
                    <a:ext cx="371865" cy="403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0530" y="4737855"/>
                    <a:ext cx="371865" cy="40314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922382" y="5335148"/>
                    <a:ext cx="379412" cy="403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2382" y="5335148"/>
                    <a:ext cx="379412" cy="40314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671204" y="5963878"/>
                    <a:ext cx="412725" cy="403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1204" y="5963878"/>
                    <a:ext cx="412725" cy="40314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2703" b="-1710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172400" y="4800728"/>
                    <a:ext cx="405768" cy="403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400" b="0" i="1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de-DE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2400" y="4800728"/>
                    <a:ext cx="405768" cy="40314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TextBox 39"/>
              <p:cNvSpPr txBox="1"/>
              <p:nvPr/>
            </p:nvSpPr>
            <p:spPr>
              <a:xfrm>
                <a:off x="5348629" y="3158970"/>
                <a:ext cx="370614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/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186893" y="3157872"/>
                <a:ext cx="357790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/>
                  <a:t>B</a:t>
                </a:r>
                <a:endParaRPr lang="de-DE" sz="24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127894" y="3157872"/>
                <a:ext cx="348172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/>
                  <a:t>C</a:t>
                </a:r>
                <a:endParaRPr lang="de-DE" sz="24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987093" y="3151173"/>
                <a:ext cx="378630" cy="46166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/>
                  <a:t>D</a:t>
                </a:r>
                <a:endParaRPr lang="de-DE" sz="2400" b="1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164924" y="5880748"/>
                <a:ext cx="1125125" cy="1350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6" name="Rounded Rectangular Callout 45"/>
            <p:cNvSpPr/>
            <p:nvPr/>
          </p:nvSpPr>
          <p:spPr>
            <a:xfrm>
              <a:off x="5502076" y="2983694"/>
              <a:ext cx="1589475" cy="1034424"/>
            </a:xfrm>
            <a:prstGeom prst="wedgeRoundRectCallout">
              <a:avLst>
                <a:gd name="adj1" fmla="val -93221"/>
                <a:gd name="adj2" fmla="val -1618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err="1" smtClean="0">
                  <a:solidFill>
                    <a:schemeClr val="tx1"/>
                  </a:solidFill>
                </a:rPr>
                <a:t>Agents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50523" y="4575508"/>
              <a:ext cx="1589475" cy="1034424"/>
              <a:chOff x="5502074" y="4714468"/>
              <a:chExt cx="1589475" cy="1034424"/>
            </a:xfrm>
          </p:grpSpPr>
          <p:sp>
            <p:nvSpPr>
              <p:cNvPr id="49" name="Rounded Rectangular Callout 48"/>
              <p:cNvSpPr/>
              <p:nvPr/>
            </p:nvSpPr>
            <p:spPr>
              <a:xfrm>
                <a:off x="5711452" y="4813044"/>
                <a:ext cx="1154615" cy="848862"/>
              </a:xfrm>
              <a:prstGeom prst="wedgeRoundRectCallout">
                <a:avLst>
                  <a:gd name="adj1" fmla="val -140776"/>
                  <a:gd name="adj2" fmla="val -10082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502074" y="4714468"/>
                <a:ext cx="1589475" cy="1034424"/>
                <a:chOff x="5502074" y="4714468"/>
                <a:chExt cx="1589475" cy="1034424"/>
              </a:xfrm>
            </p:grpSpPr>
            <p:sp>
              <p:nvSpPr>
                <p:cNvPr id="48" name="Rounded Rectangular Callout 47"/>
                <p:cNvSpPr/>
                <p:nvPr/>
              </p:nvSpPr>
              <p:spPr>
                <a:xfrm>
                  <a:off x="5711452" y="4813044"/>
                  <a:ext cx="1172386" cy="848862"/>
                </a:xfrm>
                <a:prstGeom prst="wedgeRoundRectCallout">
                  <a:avLst>
                    <a:gd name="adj1" fmla="val -130489"/>
                    <a:gd name="adj2" fmla="val -36055"/>
                    <a:gd name="adj3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ounded Rectangular Callout 46"/>
                <p:cNvSpPr/>
                <p:nvPr/>
              </p:nvSpPr>
              <p:spPr>
                <a:xfrm>
                  <a:off x="5502074" y="4714468"/>
                  <a:ext cx="1589475" cy="1034424"/>
                </a:xfrm>
                <a:prstGeom prst="wedgeRoundRectCallout">
                  <a:avLst>
                    <a:gd name="adj1" fmla="val -98096"/>
                    <a:gd name="adj2" fmla="val 63124"/>
                    <a:gd name="adj3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800" dirty="0" smtClean="0">
                      <a:solidFill>
                        <a:schemeClr val="tx1"/>
                      </a:solidFill>
                    </a:rPr>
                    <a:t>Actions</a:t>
                  </a:r>
                  <a:endParaRPr lang="de-DE" sz="2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8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217" y="2572279"/>
            <a:ext cx="7106542" cy="4007071"/>
            <a:chOff x="871043" y="2310669"/>
            <a:chExt cx="7286445" cy="4200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71043" y="2613009"/>
                  <a:ext cx="1883546" cy="548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Trace </a:t>
                  </a:r>
                  <a:r>
                    <a:rPr lang="de-DE" sz="2800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of</a:t>
                  </a:r>
                  <a:r>
                    <a:rPr lang="de-DE" sz="28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de-DE" sz="28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043" y="2613009"/>
                  <a:ext cx="1883546" cy="5485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645" t="-10465" b="-325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768206" y="2613009"/>
                  <a:ext cx="1883546" cy="548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Trace </a:t>
                  </a:r>
                  <a:r>
                    <a:rPr lang="de-DE" sz="2800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of</a:t>
                  </a:r>
                  <a:r>
                    <a:rPr lang="de-DE" sz="28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de-DE" sz="28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206" y="2613009"/>
                  <a:ext cx="1883546" cy="5485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977" t="-10465" b="-325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434400" y="2310669"/>
                  <a:ext cx="2723088" cy="5485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Trace </a:t>
                  </a:r>
                  <a:r>
                    <a:rPr lang="de-DE" sz="2800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of</a:t>
                  </a:r>
                  <a:r>
                    <a:rPr lang="de-DE" sz="28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2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de-DE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400" y="2310669"/>
                  <a:ext cx="2723088" cy="54850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587" t="-10465" b="-3255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502" y="3888575"/>
              <a:ext cx="1236847" cy="1700665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030" y="3864209"/>
              <a:ext cx="1297939" cy="1749396"/>
            </a:xfrm>
            <a:prstGeom prst="rect">
              <a:avLst/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045" y="3428998"/>
              <a:ext cx="1799800" cy="30824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37023" y="4469961"/>
                <a:ext cx="705428" cy="837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023" y="4469961"/>
                <a:ext cx="705428" cy="8372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08000" y="3615771"/>
            <a:ext cx="239677" cy="46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="1" dirty="0" smtClean="0"/>
              <a:t>A</a:t>
            </a:r>
            <a:endParaRPr lang="de-DE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02774" y="3615771"/>
            <a:ext cx="239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="1" dirty="0" smtClean="0"/>
              <a:t>B</a:t>
            </a:r>
            <a:endParaRPr lang="de-DE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layered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1540" y="1043735"/>
                <a:ext cx="823591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3200" dirty="0" err="1" smtClean="0"/>
                  <a:t>Semantics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of</a:t>
                </a:r>
                <a:r>
                  <a:rPr lang="de-DE" sz="3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sz="3200" i="1" smtClean="0">
                        <a:solidFill>
                          <a:schemeClr val="tx1"/>
                        </a:solidFill>
                        <a:latin typeface="Cambria Math"/>
                      </a:rPr>
                      <m:t>∘</m:t>
                    </m:r>
                    <m:sSub>
                      <m:sSubPr>
                        <m:ctrlP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3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3200" dirty="0" smtClean="0"/>
                  <a:t>:</a:t>
                </a:r>
                <a:r>
                  <a:rPr lang="de-DE" sz="3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3200" dirty="0" err="1" smtClean="0"/>
                  <a:t>trace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concatenation</a:t>
                </a:r>
                <a:endParaRPr lang="de-DE" sz="32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∘</m:t>
                          </m:r>
                          <m:sSub>
                            <m:sSubPr>
                              <m:ctrlP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de-DE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de-DE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begChr m:val="⟦"/>
                          <m:endChr m:val="⟧"/>
                          <m:ctrlPr>
                            <a:rPr lang="de-D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de-DE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043735"/>
                <a:ext cx="8235915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814" t="-55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2002623"/>
            <a:ext cx="1186366" cy="344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87345" y="4469960"/>
                <a:ext cx="705428" cy="837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345" y="4469960"/>
                <a:ext cx="705428" cy="8372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74208" y="4013992"/>
                <a:ext cx="705428" cy="837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208" y="4013992"/>
                <a:ext cx="705428" cy="8372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49832" y="5383297"/>
                <a:ext cx="705428" cy="837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832" y="5383297"/>
                <a:ext cx="705428" cy="8372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848325" y="3600000"/>
            <a:ext cx="239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="1" dirty="0" smtClean="0"/>
              <a:t>B</a:t>
            </a:r>
            <a:endParaRPr lang="de-DE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53096" y="3600000"/>
            <a:ext cx="239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="1" dirty="0" smtClean="0"/>
              <a:t>C</a:t>
            </a:r>
            <a:endParaRPr lang="de-DE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3396" y="3159167"/>
            <a:ext cx="23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</a:t>
            </a:r>
            <a:endParaRPr lang="de-DE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64000" y="3159166"/>
            <a:ext cx="239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="1" dirty="0" smtClean="0"/>
              <a:t>B</a:t>
            </a:r>
            <a:endParaRPr lang="de-DE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12000" y="3150000"/>
            <a:ext cx="239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="1" dirty="0" smtClean="0"/>
              <a:t>C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4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layered</a:t>
            </a:r>
            <a:r>
              <a:rPr lang="de-DE" dirty="0"/>
              <a:t> </a:t>
            </a:r>
            <a:r>
              <a:rPr lang="de-DE" dirty="0" err="1"/>
              <a:t>composition</a:t>
            </a:r>
            <a:endParaRPr lang="de-DE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675527" y="3564914"/>
            <a:ext cx="2360405" cy="892749"/>
            <a:chOff x="-1291425" y="4837783"/>
            <a:chExt cx="3240875" cy="1064479"/>
          </a:xfrm>
        </p:grpSpPr>
        <p:grpSp>
          <p:nvGrpSpPr>
            <p:cNvPr id="104" name="Group 103"/>
            <p:cNvGrpSpPr/>
            <p:nvPr/>
          </p:nvGrpSpPr>
          <p:grpSpPr>
            <a:xfrm>
              <a:off x="-1291425" y="4837783"/>
              <a:ext cx="3240875" cy="954677"/>
              <a:chOff x="-2726223" y="5251524"/>
              <a:chExt cx="3240875" cy="954677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ounded Rectangle 108"/>
              <p:cNvSpPr/>
              <p:nvPr/>
            </p:nvSpPr>
            <p:spPr>
              <a:xfrm>
                <a:off x="-708927" y="5691547"/>
                <a:ext cx="1223579" cy="1546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091982" y="5351791"/>
                  <a:ext cx="586333" cy="550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82" y="5351791"/>
                  <a:ext cx="586333" cy="5504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676984" y="5115271"/>
            <a:ext cx="2360405" cy="818397"/>
            <a:chOff x="-1291425" y="4837783"/>
            <a:chExt cx="3240875" cy="975823"/>
          </a:xfrm>
        </p:grpSpPr>
        <p:grpSp>
          <p:nvGrpSpPr>
            <p:cNvPr id="123" name="Group 122"/>
            <p:cNvGrpSpPr/>
            <p:nvPr/>
          </p:nvGrpSpPr>
          <p:grpSpPr>
            <a:xfrm>
              <a:off x="-1291425" y="4837783"/>
              <a:ext cx="3240875" cy="954677"/>
              <a:chOff x="-2726223" y="5251524"/>
              <a:chExt cx="3240875" cy="954677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ounded Rectangle 127"/>
              <p:cNvSpPr/>
              <p:nvPr/>
            </p:nvSpPr>
            <p:spPr>
              <a:xfrm>
                <a:off x="-1831134" y="5691547"/>
                <a:ext cx="2345786" cy="11872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374066" y="5263135"/>
                  <a:ext cx="555255" cy="550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66" y="5263135"/>
                  <a:ext cx="555255" cy="5504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5276474" y="1048455"/>
            <a:ext cx="2791671" cy="778941"/>
            <a:chOff x="5201315" y="1153957"/>
            <a:chExt cx="2791671" cy="778941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1315" y="1159978"/>
              <a:ext cx="604402" cy="7729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10" y="1153957"/>
              <a:ext cx="673278" cy="71327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151" y="1229752"/>
              <a:ext cx="450835" cy="67343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3" name="Picture 132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822" y="1158916"/>
              <a:ext cx="496605" cy="75323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42" name="Group 141"/>
          <p:cNvGrpSpPr/>
          <p:nvPr/>
        </p:nvGrpSpPr>
        <p:grpSpPr>
          <a:xfrm>
            <a:off x="603243" y="2020576"/>
            <a:ext cx="2325751" cy="817092"/>
            <a:chOff x="-1390672" y="4837783"/>
            <a:chExt cx="3193293" cy="974267"/>
          </a:xfrm>
        </p:grpSpPr>
        <p:grpSp>
          <p:nvGrpSpPr>
            <p:cNvPr id="143" name="Group 142"/>
            <p:cNvGrpSpPr/>
            <p:nvPr/>
          </p:nvGrpSpPr>
          <p:grpSpPr>
            <a:xfrm>
              <a:off x="-1390672" y="4837783"/>
              <a:ext cx="3193293" cy="954677"/>
              <a:chOff x="-2825470" y="5251524"/>
              <a:chExt cx="3193293" cy="954677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ounded Rectangle 147"/>
              <p:cNvSpPr/>
              <p:nvPr/>
            </p:nvSpPr>
            <p:spPr>
              <a:xfrm>
                <a:off x="-2825470" y="5661594"/>
                <a:ext cx="1370857" cy="15365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-1012276" y="5261579"/>
                  <a:ext cx="614065" cy="550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12276" y="5261579"/>
                  <a:ext cx="614065" cy="55047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386535" y="1048455"/>
            <a:ext cx="2791671" cy="778941"/>
            <a:chOff x="5201315" y="1153957"/>
            <a:chExt cx="2791671" cy="778941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01315" y="1159978"/>
              <a:ext cx="604402" cy="77292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10" y="1153957"/>
              <a:ext cx="673278" cy="71327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151" y="1229752"/>
              <a:ext cx="450835" cy="67343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4" name="Picture 153" descr="Screen Clippi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822" y="1158916"/>
              <a:ext cx="496605" cy="75323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60" name="Group 159"/>
          <p:cNvGrpSpPr/>
          <p:nvPr/>
        </p:nvGrpSpPr>
        <p:grpSpPr>
          <a:xfrm>
            <a:off x="603243" y="2023038"/>
            <a:ext cx="2325751" cy="814626"/>
            <a:chOff x="-1390672" y="4837783"/>
            <a:chExt cx="3193293" cy="971326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390672" y="4837783"/>
              <a:ext cx="3193293" cy="954677"/>
              <a:chOff x="-2825470" y="5251524"/>
              <a:chExt cx="3193293" cy="95467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Rounded Rectangle 165"/>
              <p:cNvSpPr/>
              <p:nvPr/>
            </p:nvSpPr>
            <p:spPr>
              <a:xfrm>
                <a:off x="-2825470" y="5661594"/>
                <a:ext cx="1370857" cy="15365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-1012276" y="5258640"/>
                  <a:ext cx="614065" cy="5504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12276" y="5258640"/>
                  <a:ext cx="614065" cy="55046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/>
          <p:cNvGrpSpPr/>
          <p:nvPr/>
        </p:nvGrpSpPr>
        <p:grpSpPr>
          <a:xfrm>
            <a:off x="675527" y="3564914"/>
            <a:ext cx="2360405" cy="892749"/>
            <a:chOff x="-1291425" y="4837783"/>
            <a:chExt cx="3240875" cy="1064479"/>
          </a:xfrm>
        </p:grpSpPr>
        <p:grpSp>
          <p:nvGrpSpPr>
            <p:cNvPr id="169" name="Group 168"/>
            <p:cNvGrpSpPr/>
            <p:nvPr/>
          </p:nvGrpSpPr>
          <p:grpSpPr>
            <a:xfrm>
              <a:off x="-1291425" y="4837783"/>
              <a:ext cx="3240875" cy="954677"/>
              <a:chOff x="-2726223" y="5251524"/>
              <a:chExt cx="3240875" cy="954677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73"/>
              <p:cNvSpPr/>
              <p:nvPr/>
            </p:nvSpPr>
            <p:spPr>
              <a:xfrm>
                <a:off x="-708927" y="5691547"/>
                <a:ext cx="1223579" cy="15461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1091982" y="5351791"/>
                  <a:ext cx="586333" cy="550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982" y="5351791"/>
                  <a:ext cx="586333" cy="5504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oup 175"/>
          <p:cNvGrpSpPr/>
          <p:nvPr/>
        </p:nvGrpSpPr>
        <p:grpSpPr>
          <a:xfrm>
            <a:off x="603243" y="2028040"/>
            <a:ext cx="2325752" cy="809623"/>
            <a:chOff x="-1390672" y="4837783"/>
            <a:chExt cx="3193293" cy="965361"/>
          </a:xfrm>
        </p:grpSpPr>
        <p:grpSp>
          <p:nvGrpSpPr>
            <p:cNvPr id="177" name="Group 176"/>
            <p:cNvGrpSpPr/>
            <p:nvPr/>
          </p:nvGrpSpPr>
          <p:grpSpPr>
            <a:xfrm>
              <a:off x="-1390672" y="4837783"/>
              <a:ext cx="3193293" cy="954677"/>
              <a:chOff x="-2825470" y="5251524"/>
              <a:chExt cx="3193293" cy="954677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ounded Rectangle 181"/>
              <p:cNvSpPr/>
              <p:nvPr/>
            </p:nvSpPr>
            <p:spPr>
              <a:xfrm>
                <a:off x="-2825470" y="5661594"/>
                <a:ext cx="1370857" cy="15365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-1012276" y="5252674"/>
                  <a:ext cx="593991" cy="5504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12276" y="5252674"/>
                  <a:ext cx="593991" cy="55047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4" name="Group 183"/>
          <p:cNvGrpSpPr/>
          <p:nvPr/>
        </p:nvGrpSpPr>
        <p:grpSpPr>
          <a:xfrm>
            <a:off x="668962" y="5115271"/>
            <a:ext cx="2360405" cy="818397"/>
            <a:chOff x="-1291425" y="4837783"/>
            <a:chExt cx="3240875" cy="975823"/>
          </a:xfrm>
        </p:grpSpPr>
        <p:grpSp>
          <p:nvGrpSpPr>
            <p:cNvPr id="185" name="Group 184"/>
            <p:cNvGrpSpPr/>
            <p:nvPr/>
          </p:nvGrpSpPr>
          <p:grpSpPr>
            <a:xfrm>
              <a:off x="-1291425" y="4837783"/>
              <a:ext cx="3240875" cy="954677"/>
              <a:chOff x="-2726223" y="5251524"/>
              <a:chExt cx="3240875" cy="95467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-562097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367823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-1603892" y="5251524"/>
                <a:ext cx="0" cy="954677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ounded Rectangle 189"/>
              <p:cNvSpPr/>
              <p:nvPr/>
            </p:nvSpPr>
            <p:spPr>
              <a:xfrm>
                <a:off x="-1831134" y="5691547"/>
                <a:ext cx="2345786" cy="11872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-2726223" y="5270103"/>
                <a:ext cx="0" cy="92754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384839" y="5263135"/>
                  <a:ext cx="555255" cy="550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39" y="5263135"/>
                  <a:ext cx="555255" cy="55047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1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53819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5382 -0.11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53333 0.344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17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5333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515" y="1268760"/>
                <a:ext cx="8370930" cy="198022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36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de-DE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3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3600" b="1">
                                  <a:latin typeface="Cambria Math"/>
                                </a:rPr>
                                <m:t>𝐝𝐨</m:t>
                              </m:r>
                              <m:r>
                                <a:rPr lang="de-DE" sz="36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de-DE" sz="36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sz="3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0" i="1">
                                      <a:latin typeface="Cambria Math"/>
                                      <a:sym typeface="Wingdings 2"/>
                                    </a:rPr>
                                    <m:t></m:t>
                                  </m:r>
                                  <m:r>
                                    <a:rPr lang="de-DE" sz="3600" i="1">
                                      <a:latin typeface="Cambria Math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de-DE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de-DE" sz="36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3600" i="1"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sz="3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3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3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3600" b="1">
                                  <a:latin typeface="Cambria Math"/>
                                </a:rPr>
                                <m:t>𝐞𝐧𝐝</m:t>
                              </m:r>
                              <m:r>
                                <a:rPr lang="de-DE" sz="3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3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3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3600" i="1">
                                  <a:latin typeface="Cambria Math"/>
                                  <a:sym typeface="Wingdings 2"/>
                                </a:rPr>
                                <m:t></m:t>
                              </m:r>
                              <m:sSub>
                                <m:sSubPr>
                                  <m:ctrlPr>
                                    <a:rPr lang="de-DE" sz="36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  <m:t> </m:t>
                                  </m:r>
                                  <m:r>
                                    <a:rPr lang="de-DE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de-DE" sz="36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de-DE" sz="3600" i="1">
                                  <a:latin typeface="Cambria Math"/>
                                  <a:sym typeface="Wingdings 2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de-DE" sz="3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36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sym typeface="Wingdings 2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de-DE" sz="3600" i="1">
                                  <a:latin typeface="Cambria Math"/>
                                  <a:sym typeface="Wingdings 2"/>
                                </a:rPr>
                                <m:t> </m:t>
                              </m:r>
                              <m:r>
                                <a:rPr lang="de-DE" sz="3600" b="1">
                                  <a:latin typeface="Cambria Math"/>
                                  <a:sym typeface="Wingdings 2"/>
                                </a:rPr>
                                <m:t>𝐥𝐨𝐨𝐩</m:t>
                              </m:r>
                              <m:r>
                                <a:rPr lang="de-DE" sz="3600" i="1">
                                  <a:latin typeface="Cambria Math"/>
                                  <a:sym typeface="Wingdings 2"/>
                                </a:rPr>
                                <m:t> </m:t>
                              </m:r>
                              <m:r>
                                <a:rPr lang="de-DE" sz="3600" b="0" i="1" smtClean="0">
                                  <a:latin typeface="Cambria Math"/>
                                  <a:sym typeface="Wingdings 2"/>
                                </a:rPr>
                                <m:t>  </m:t>
                              </m:r>
                              <m:r>
                                <a:rPr lang="de-DE" sz="3600" b="1" i="0" smtClean="0">
                                  <a:latin typeface="Cambria Math"/>
                                  <a:sym typeface="Wingdings 2"/>
                                </a:rPr>
                                <m:t>𝐨𝐝</m:t>
                              </m:r>
                            </m:e>
                          </m:d>
                        </m:e>
                      </m:mr>
                      <m:mr>
                        <m:e>
                          <m:r>
                            <a:rPr lang="de-DE" sz="3600" b="0" i="1" smtClean="0">
                              <a:latin typeface="Cambria Math"/>
                            </a:rPr>
                            <m:t>=</m:t>
                          </m:r>
                        </m:e>
                      </m:mr>
                      <m:mr>
                        <m:e>
                          <m:sSup>
                            <m:sSupPr>
                              <m:ctrlPr>
                                <a:rPr lang="de-DE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3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⟦"/>
                                      <m:endChr m:val="⟧"/>
                                      <m:ctrlPr>
                                        <a:rPr lang="de-DE" sz="3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36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36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de-DE" sz="36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de-DE" sz="3600" b="0" i="1" smtClean="0">
                                      <a:latin typeface="Cambria Math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⟦"/>
                                      <m:endChr m:val="⟧"/>
                                      <m:ctrlPr>
                                        <a:rPr lang="de-DE" sz="3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36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36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lang="de-DE" sz="3600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de-DE" sz="3600" b="0" i="1" smtClean="0">
                              <a:latin typeface="Cambria Math"/>
                            </a:rPr>
                            <m:t>∙ (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de-DE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de-DE" sz="36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3600" b="0" i="1" smtClean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de-DE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3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3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36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3600" b="0" i="1" smtClean="0">
                              <a:latin typeface="Cambria Math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de-DE" sz="3600" dirty="0" smtClean="0"/>
                  <a:t> </a:t>
                </a:r>
                <a:endParaRPr lang="de-DE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515" y="1268760"/>
                <a:ext cx="8370930" cy="19802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060" y="3961910"/>
                <a:ext cx="7875875" cy="153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dirty="0" smtClean="0"/>
                  <a:t>Abbreviation: 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4000" b="1">
                        <a:latin typeface="Cambria Math"/>
                      </a:rPr>
                      <m:t>𝐝𝐨</m:t>
                    </m:r>
                    <m:r>
                      <a:rPr lang="de-DE" sz="4000" b="1" i="0" smtClean="0">
                        <a:latin typeface="Cambria Math"/>
                      </a:rPr>
                      <m:t>  </m:t>
                    </m:r>
                    <m:r>
                      <a:rPr lang="de-DE" sz="4000" b="1" i="1">
                        <a:latin typeface="Cambria Math"/>
                        <a:sym typeface="Wingdings 2"/>
                      </a:rPr>
                      <m:t></m:t>
                    </m:r>
                    <m:r>
                      <a:rPr lang="de-DE" sz="4000" b="0" i="1" smtClean="0">
                        <a:latin typeface="Cambria Math"/>
                        <a:sym typeface="Wingdings 2"/>
                      </a:rPr>
                      <m:t> </m:t>
                    </m:r>
                    <m:r>
                      <a:rPr lang="de-DE" sz="4000" b="1" i="1" smtClean="0">
                        <a:solidFill>
                          <a:srgbClr val="00B050"/>
                        </a:solidFill>
                        <a:latin typeface="Cambria Math"/>
                        <a:sym typeface="Wingdings 2"/>
                      </a:rPr>
                      <m:t>𝒂</m:t>
                    </m:r>
                    <m:r>
                      <a:rPr lang="de-DE" sz="4000" i="1">
                        <a:latin typeface="Cambria Math"/>
                      </a:rPr>
                      <m:t>:</m:t>
                    </m:r>
                    <m:r>
                      <a:rPr lang="de-DE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de-DE" sz="4000" i="1">
                        <a:latin typeface="Cambria Math"/>
                      </a:rPr>
                      <m:t> </m:t>
                    </m:r>
                    <m:r>
                      <a:rPr lang="de-DE" sz="4000" b="0" i="1" smtClean="0">
                        <a:latin typeface="Cambria Math"/>
                      </a:rPr>
                      <m:t> </m:t>
                    </m:r>
                    <m:r>
                      <a:rPr lang="de-DE" sz="4000" b="1">
                        <a:latin typeface="Cambria Math"/>
                      </a:rPr>
                      <m:t>𝐞𝐧𝐝</m:t>
                    </m:r>
                    <m:r>
                      <a:rPr lang="de-DE" sz="4000" b="1" i="0" smtClean="0">
                        <a:latin typeface="Cambria Math"/>
                      </a:rPr>
                      <m:t>  </m:t>
                    </m:r>
                    <m:r>
                      <a:rPr lang="de-DE" sz="4000" b="1" i="0" smtClean="0">
                        <a:latin typeface="Cambria Math"/>
                      </a:rPr>
                      <m:t>𝐨𝐝</m:t>
                    </m:r>
                    <m:r>
                      <a:rPr lang="de-DE" sz="4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4000" dirty="0" smtClean="0"/>
                  <a:t>     </a:t>
                </a:r>
                <a:r>
                  <a:rPr lang="de-DE" sz="4000" dirty="0" smtClean="0">
                    <a:sym typeface="Symbol"/>
                  </a:rPr>
                  <a:t>   </a:t>
                </a:r>
                <a14:m>
                  <m:oMath xmlns:m="http://schemas.openxmlformats.org/officeDocument/2006/math">
                    <m:r>
                      <a:rPr lang="de-DE" sz="4000" b="1" i="1" smtClean="0">
                        <a:solidFill>
                          <a:srgbClr val="00B050"/>
                        </a:solidFill>
                        <a:latin typeface="Cambria Math"/>
                        <a:sym typeface="Wingdings 2"/>
                      </a:rPr>
                      <m:t>𝒂</m:t>
                    </m:r>
                  </m:oMath>
                </a14:m>
                <a:r>
                  <a:rPr lang="de-DE" sz="4000" dirty="0" smtClean="0">
                    <a:sym typeface="Symbol"/>
                  </a:rPr>
                  <a:t>  </a:t>
                </a:r>
                <a:endParaRPr lang="de-DE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0" y="3961910"/>
                <a:ext cx="7875875" cy="1530547"/>
              </a:xfrm>
              <a:prstGeom prst="rect">
                <a:avLst/>
              </a:prstGeom>
              <a:blipFill rotWithShape="1">
                <a:blip r:embed="rId3"/>
                <a:stretch>
                  <a:fillRect l="-2709" t="-7171" b="-151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6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0" y="1685349"/>
            <a:ext cx="5090478" cy="4645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26" y="972268"/>
            <a:ext cx="665589" cy="803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22" y="972268"/>
            <a:ext cx="718237" cy="718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96" y="1018441"/>
            <a:ext cx="491454" cy="6929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2" y="1021761"/>
            <a:ext cx="443739" cy="63531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25" y="3113965"/>
            <a:ext cx="3122956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87 L -0.00157 0.1044 L -0.06164 0.32037 L -0.04757 0.563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2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0017 0.1095 L 0.05573 0.3095 L 0.0441 0.5812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290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96296E-6 L 0.0033 0.1081 L -0.0507 0.31065 L -0.03785 0.5756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287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0903 0.10324 L 0.04496 0.29514 L 0.03298 0.5699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0.56319 L -0.00157 0.68588 L -0.00157 0.76319 " pathEditMode="relative" ptsTypes="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0.58125 L 0.004 0.68796 L 0.004 0.76528 " pathEditMode="relative" ptsTypes="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0.57569 L -0.00035 0.69236 L -0.00035 0.76458 " pathEditMode="relative" ptsTypes="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0.56991 L -0.01702 0.68657 L -0.01702 0.75602 " pathEditMode="relative" ptsTypes="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1396367"/>
            <a:ext cx="3150350" cy="52279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00" y="-216405"/>
            <a:ext cx="9151200" cy="1155463"/>
          </a:xfrm>
        </p:spPr>
        <p:txBody>
          <a:bodyPr>
            <a:normAutofit/>
          </a:bodyPr>
          <a:lstStyle/>
          <a:p>
            <a:r>
              <a:rPr lang="de-DE" sz="3800" dirty="0" smtClean="0"/>
              <a:t>The Father-Daughter-Mother Negotiation </a:t>
            </a:r>
            <a:endParaRPr lang="de-DE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" y="3604985"/>
            <a:ext cx="1125125" cy="1125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3" y="5004175"/>
            <a:ext cx="957552" cy="1350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545" y="2237538"/>
            <a:ext cx="974202" cy="117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534" y="1396367"/>
            <a:ext cx="14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Agents</a:t>
            </a:r>
            <a:endParaRPr lang="de-DE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01388" y="2502358"/>
            <a:ext cx="148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Father</a:t>
            </a:r>
            <a:endParaRPr lang="de-DE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9709" y="3905938"/>
            <a:ext cx="163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Daughter</a:t>
            </a:r>
            <a:endParaRPr lang="de-DE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21097" y="5417640"/>
            <a:ext cx="163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Mother</a:t>
            </a:r>
            <a:endParaRPr lang="de-DE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42030" y="1384880"/>
            <a:ext cx="3282421" cy="5227987"/>
            <a:chOff x="251520" y="1396367"/>
            <a:chExt cx="3282421" cy="5227987"/>
          </a:xfrm>
        </p:grpSpPr>
        <p:sp>
          <p:nvSpPr>
            <p:cNvPr id="18" name="Rounded Rectangle 17"/>
            <p:cNvSpPr/>
            <p:nvPr/>
          </p:nvSpPr>
          <p:spPr>
            <a:xfrm>
              <a:off x="251520" y="1396367"/>
              <a:ext cx="3150350" cy="522798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smtClean="0"/>
                <a:t>Daughter</a:t>
              </a:r>
              <a:endParaRPr lang="de-DE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7" y="3604986"/>
              <a:ext cx="1125125" cy="11251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33" y="5004175"/>
              <a:ext cx="957552" cy="13501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6545" y="2237538"/>
              <a:ext cx="974202" cy="117597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6719" y="1399870"/>
              <a:ext cx="2874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/>
                <a:t>Initial states</a:t>
              </a:r>
              <a:endParaRPr lang="de-DE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1388" y="2502358"/>
              <a:ext cx="1605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11:00 pm</a:t>
              </a:r>
              <a:endParaRPr lang="de-DE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97188" y="3905938"/>
              <a:ext cx="1636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2:00 am</a:t>
              </a:r>
              <a:endParaRPr lang="de-DE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5117" y="5417640"/>
              <a:ext cx="1636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10:00 pm</a:t>
              </a:r>
              <a:endParaRPr lang="de-DE" sz="28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45" y="3604985"/>
              <a:ext cx="1125125" cy="112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7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85" y="9295"/>
            <a:ext cx="9144000" cy="825811"/>
          </a:xfrm>
        </p:spPr>
        <p:txBody>
          <a:bodyPr>
            <a:normAutofit/>
          </a:bodyPr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5" y="1898830"/>
            <a:ext cx="5090478" cy="4645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841" y="1185749"/>
            <a:ext cx="665589" cy="803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37" y="1185749"/>
            <a:ext cx="718237" cy="718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11" y="1231922"/>
            <a:ext cx="491454" cy="69295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27" y="1235242"/>
            <a:ext cx="443739" cy="63531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32" y="1175289"/>
            <a:ext cx="2794811" cy="55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7.40741E-7 L 0.00017 0.2131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208 0.21088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96296E-6 L 0.00208 0.20278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07407E-6 L -0.00799 0.19468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1319 L -0.00174 0.39722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1088 L 0.00226 0.40023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0277 L 0.00225 0.38934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19467 L -0.01199 0.38935 " pathEditMode="relative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39722 L 0.00017 0.50393 L -0.03976 0.39467 " pathEditMode="relative" ptsTypes="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40024 L 0.00434 0.5044 L 0.04184 0.40556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5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38935 L 0.00226 0.50416 L -0.03177 0.40532 " pathEditMode="relative" ptsTypes="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8935 L -0.01389 0.50139 L 0.02013 0.39467 " pathEditMode="relative" ptsTypes="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8 0.40532 L 0.00677 0.30116 L 0.00781 0.38866 " pathEditMode="relative" ptsTypes="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39468 L -0.01424 0.29468 L -0.01528 0.38912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0.39467 L 0.00416 0.28541 L 0.00416 0.38935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54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5 0.40556 L 0.00435 0.29306 L 0.00539 0.40001 " pathEditMode="relative" ptsTypes="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39685 L -0.00157 0.58534 " pathEditMode="relative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39986 L 0.00243 0.59528 " pathEditMode="relative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38899 L -0.00035 0.59667 " pathEditMode="relative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9 0.38899 L -0.01181 0.58973 " pathEditMode="relative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58534 L -0.0014 0.74793 " pathEditMode="relative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59528 L 0.00121 0.75255 " pathEditMode="relative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59666 L -0.00157 0.75393 " pathEditMode="relative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58973 L -0.01164 0.747 " pathEditMode="relative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deterministic</a:t>
            </a:r>
            <a:r>
              <a:rPr lang="de-DE" dirty="0"/>
              <a:t> </a:t>
            </a:r>
            <a:r>
              <a:rPr lang="de-DE" dirty="0" err="1"/>
              <a:t>negotiations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2159811"/>
            <a:ext cx="3373630" cy="3078438"/>
          </a:xfr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5" y="2393885"/>
            <a:ext cx="4507198" cy="120311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5" y="3744035"/>
            <a:ext cx="4372586" cy="136226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1043735"/>
            <a:ext cx="7020780" cy="2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0017 0.09977 C -0.00017 0.14445 0.06788 0.19676 0.14705 0.19676 L 0.33715 0.19676 " pathEditMode="relative" rAng="16200000" ptsTypes="FfFF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986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-0.17894 C 5.55556E-7 -0.25903 -0.07448 -0.35787 -0.13507 -0.35787 L -0.27014 -0.35787 " pathEditMode="relative" rAng="16200000" ptsTypes="FfFF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rogramming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negotiations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3487587"/>
            <a:ext cx="3373630" cy="3078438"/>
          </a:xfrm>
        </p:spPr>
      </p:pic>
      <p:sp>
        <p:nvSpPr>
          <p:cNvPr id="8" name="Rounded Rectangle 7"/>
          <p:cNvSpPr/>
          <p:nvPr/>
        </p:nvSpPr>
        <p:spPr>
          <a:xfrm>
            <a:off x="3041830" y="3293985"/>
            <a:ext cx="3960440" cy="1035115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1043735"/>
            <a:ext cx="7020780" cy="218730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1540" y="953726"/>
            <a:ext cx="1980220" cy="2340259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6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1043735"/>
            <a:ext cx="7020780" cy="2187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rogramming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negotiations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3487587"/>
            <a:ext cx="3373630" cy="3078438"/>
          </a:xfrm>
        </p:spPr>
      </p:pic>
      <p:sp>
        <p:nvSpPr>
          <p:cNvPr id="8" name="Rounded Rectangle 7"/>
          <p:cNvSpPr/>
          <p:nvPr/>
        </p:nvSpPr>
        <p:spPr>
          <a:xfrm>
            <a:off x="3266854" y="6084295"/>
            <a:ext cx="3510391" cy="517557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1556664" y="2137385"/>
            <a:ext cx="2070231" cy="886570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rogramming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negotiations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3487587"/>
            <a:ext cx="3373630" cy="3078438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1043735"/>
            <a:ext cx="7020780" cy="21873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47059" y="899448"/>
            <a:ext cx="1395155" cy="810089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ounded Rectangle 5"/>
          <p:cNvSpPr/>
          <p:nvPr/>
        </p:nvSpPr>
        <p:spPr>
          <a:xfrm>
            <a:off x="3497036" y="4239091"/>
            <a:ext cx="3055184" cy="720080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P</a:t>
            </a:r>
            <a:r>
              <a:rPr lang="de-DE" dirty="0" err="1" smtClean="0"/>
              <a:t>rogramming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negotiations</a:t>
            </a:r>
            <a:endParaRPr lang="de-DE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65" y="3487587"/>
            <a:ext cx="3373630" cy="3078438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1043735"/>
            <a:ext cx="7020780" cy="21873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21850" y="4374104"/>
            <a:ext cx="3645405" cy="2205245"/>
          </a:xfrm>
          <a:prstGeom prst="roundRect">
            <a:avLst/>
          </a:prstGeom>
          <a:solidFill>
            <a:srgbClr val="F07F0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L-Shape 2"/>
          <p:cNvSpPr/>
          <p:nvPr/>
        </p:nvSpPr>
        <p:spPr>
          <a:xfrm rot="5400000">
            <a:off x="5479115" y="-119378"/>
            <a:ext cx="1471131" cy="3645406"/>
          </a:xfrm>
          <a:prstGeom prst="corner">
            <a:avLst>
              <a:gd name="adj1" fmla="val 52657"/>
              <a:gd name="adj2" fmla="val 68167"/>
            </a:avLst>
          </a:prstGeom>
          <a:solidFill>
            <a:schemeClr val="accent1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6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Realizability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heorem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18710"/>
                <a:ext cx="9144000" cy="6039290"/>
              </a:xfrm>
              <a:solidFill>
                <a:schemeClr val="bg1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solidFill>
                      <a:srgbClr val="0070C0"/>
                    </a:solidFill>
                  </a:rPr>
                  <a:t>Theorem (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submitted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): </a:t>
                </a:r>
              </a:p>
              <a:p>
                <a:pPr marL="441325" lvl="1" indent="-350838"/>
                <a:r>
                  <a:rPr lang="de-DE" sz="3200" dirty="0" err="1" smtClean="0"/>
                  <a:t>For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every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</a:t>
                </a:r>
                <a:r>
                  <a:rPr lang="de-DE" sz="3200" dirty="0"/>
                  <a:t> </a:t>
                </a:r>
                <a14:m>
                  <m:oMath xmlns:m="http://schemas.openxmlformats.org/officeDocument/2006/math">
                    <m:r>
                      <a:rPr lang="de-DE" sz="32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of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size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i="1" dirty="0" smtClean="0">
                        <a:latin typeface="Cambria Math"/>
                      </a:rPr>
                      <m:t>𝑛</m:t>
                    </m:r>
                  </m:oMath>
                </a14:m>
                <a:endParaRPr lang="de-DE" sz="3200" dirty="0" smtClean="0"/>
              </a:p>
              <a:p>
                <a:pPr marL="625475" lvl="1" indent="-184150">
                  <a:buNone/>
                </a:pPr>
                <a:r>
                  <a:rPr lang="de-DE" sz="3200" dirty="0" err="1" smtClean="0"/>
                  <a:t>there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a 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SOUND </a:t>
                </a:r>
                <a:r>
                  <a:rPr lang="de-DE" sz="3200" dirty="0" err="1" smtClean="0"/>
                  <a:t>det</a:t>
                </a:r>
                <a:r>
                  <a:rPr lang="de-DE" sz="3200" dirty="0"/>
                  <a:t>.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 </a:t>
                </a:r>
                <a14:m>
                  <m:oMath xmlns:m="http://schemas.openxmlformats.org/officeDocument/2006/math">
                    <m:r>
                      <a:rPr lang="de-DE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of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size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i="1" dirty="0" smtClean="0">
                        <a:latin typeface="Cambria Math"/>
                      </a:rPr>
                      <m:t>𝑂</m:t>
                    </m:r>
                    <m:r>
                      <a:rPr lang="de-DE" sz="3200" i="1" dirty="0" smtClean="0">
                        <a:latin typeface="Cambria Math"/>
                      </a:rPr>
                      <m:t>(</m:t>
                    </m:r>
                    <m:r>
                      <a:rPr lang="de-DE" sz="3200" i="1" dirty="0" smtClean="0">
                        <a:latin typeface="Cambria Math"/>
                      </a:rPr>
                      <m:t>𝑛</m:t>
                    </m:r>
                    <m:r>
                      <a:rPr lang="de-DE" sz="3200" i="1" dirty="0" smtClean="0">
                        <a:latin typeface="Cambria Math"/>
                      </a:rPr>
                      <m:t>)</m:t>
                    </m:r>
                  </m:oMath>
                </a14:m>
                <a:endParaRPr lang="de-DE" sz="3200" dirty="0" smtClean="0"/>
              </a:p>
              <a:p>
                <a:pPr marL="625475" lvl="1" indent="-184150">
                  <a:buNone/>
                </a:pPr>
                <a:r>
                  <a:rPr lang="de-DE" sz="3200" dirty="0" smtClean="0"/>
                  <a:t>such </a:t>
                </a:r>
                <a:r>
                  <a:rPr lang="de-DE" sz="3200" dirty="0" err="1" smtClean="0"/>
                  <a:t>that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de-DE" sz="3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de-DE" sz="3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</m:d>
                  </m:oMath>
                </a14:m>
                <a:r>
                  <a:rPr lang="de-DE" sz="3200" dirty="0" smtClean="0"/>
                  <a:t>.</a:t>
                </a:r>
              </a:p>
              <a:p>
                <a:pPr marL="441325" lvl="1" indent="-441325"/>
                <a:r>
                  <a:rPr lang="de-DE" sz="3200" dirty="0" err="1" smtClean="0"/>
                  <a:t>For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every</a:t>
                </a:r>
                <a:r>
                  <a:rPr lang="de-DE" sz="3200" dirty="0" smtClean="0"/>
                  <a:t> </a:t>
                </a:r>
                <a:r>
                  <a:rPr lang="de-DE" sz="3200" dirty="0" smtClean="0">
                    <a:solidFill>
                      <a:srgbClr val="FF0000"/>
                    </a:solidFill>
                  </a:rPr>
                  <a:t>SOUND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det</a:t>
                </a:r>
                <a:r>
                  <a:rPr lang="de-DE" sz="3200" dirty="0" smtClean="0"/>
                  <a:t>.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  <m:r>
                      <a:rPr lang="de-DE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3200" dirty="0" err="1" smtClean="0"/>
                  <a:t>of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size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there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is</a:t>
                </a:r>
                <a:r>
                  <a:rPr lang="de-DE" sz="3200" dirty="0" smtClean="0"/>
                  <a:t> a </a:t>
                </a:r>
                <a:r>
                  <a:rPr lang="de-DE" sz="3200" dirty="0" err="1" smtClean="0"/>
                  <a:t>negotiation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program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de-DE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3200" dirty="0" err="1" smtClean="0"/>
                  <a:t>of</a:t>
                </a:r>
                <a:r>
                  <a:rPr lang="de-DE" sz="3200" dirty="0" smtClean="0"/>
                  <a:t> </a:t>
                </a:r>
                <a:r>
                  <a:rPr lang="de-DE" sz="3200" dirty="0" err="1" smtClean="0"/>
                  <a:t>size</a:t>
                </a:r>
                <a:r>
                  <a:rPr lang="de-DE" sz="3200" dirty="0" smtClean="0"/>
                  <a:t> </a:t>
                </a:r>
                <a14:m>
                  <m:oMath xmlns:m="http://schemas.openxmlformats.org/officeDocument/2006/math">
                    <m:r>
                      <a:rPr lang="de-DE" sz="3200" i="1" dirty="0">
                        <a:latin typeface="Cambria Math"/>
                      </a:rPr>
                      <m:t>𝑂</m:t>
                    </m:r>
                    <m:r>
                      <a:rPr lang="de-DE" sz="32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de-DE" sz="32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32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32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de-DE" sz="3200" b="0" i="1" dirty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sup>
                    </m:sSup>
                    <m:r>
                      <a:rPr lang="de-DE" sz="3200" i="1" dirty="0">
                        <a:latin typeface="Cambria Math"/>
                      </a:rPr>
                      <m:t>)</m:t>
                    </m:r>
                  </m:oMath>
                </a14:m>
                <a:endParaRPr lang="de-DE" sz="3200" dirty="0" smtClean="0"/>
              </a:p>
              <a:p>
                <a:pPr marL="625475" lvl="1" indent="-184150">
                  <a:buNone/>
                </a:pPr>
                <a:r>
                  <a:rPr lang="de-DE" sz="3200" dirty="0"/>
                  <a:t>such </a:t>
                </a:r>
                <a:r>
                  <a:rPr lang="de-DE" sz="3200" dirty="0" err="1"/>
                  <a:t>that</a:t>
                </a:r>
                <a:r>
                  <a:rPr lang="de-DE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de-DE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de-DE" sz="3200" i="1">
                        <a:latin typeface="Cambria Math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𝑵</m:t>
                        </m:r>
                      </m:e>
                    </m:d>
                  </m:oMath>
                </a14:m>
                <a:r>
                  <a:rPr lang="de-DE" sz="3200" dirty="0"/>
                  <a:t>. </a:t>
                </a:r>
                <a:endParaRPr lang="de-DE" sz="32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8710"/>
                <a:ext cx="9144000" cy="6039290"/>
              </a:xfrm>
              <a:blipFill rotWithShape="1">
                <a:blip r:embed="rId2"/>
                <a:stretch>
                  <a:fillRect l="-1667" r="-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3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Realizability</a:t>
            </a:r>
            <a:r>
              <a:rPr lang="de-DE" dirty="0" smtClean="0"/>
              <a:t> Theorem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18711"/>
            <a:ext cx="914400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4000" dirty="0" smtClean="0"/>
              <a:t>In </a:t>
            </a:r>
            <a:r>
              <a:rPr lang="de-DE" sz="4000" dirty="0" err="1"/>
              <a:t>realizability</a:t>
            </a:r>
            <a:r>
              <a:rPr lang="de-DE" sz="4000" dirty="0"/>
              <a:t> </a:t>
            </a:r>
            <a:r>
              <a:rPr lang="de-DE" sz="4000" dirty="0" err="1"/>
              <a:t>terms</a:t>
            </a:r>
            <a:r>
              <a:rPr lang="de-DE" sz="4000" dirty="0" smtClean="0"/>
              <a:t>:</a:t>
            </a:r>
          </a:p>
          <a:p>
            <a:pPr>
              <a:lnSpc>
                <a:spcPct val="150000"/>
              </a:lnSpc>
            </a:pPr>
            <a:endParaRPr lang="de-DE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1176" y="2258870"/>
            <a:ext cx="9155175" cy="459913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4000" dirty="0" smtClean="0">
                <a:solidFill>
                  <a:srgbClr val="FF0000"/>
                </a:solidFill>
              </a:rPr>
              <a:t>All</a:t>
            </a:r>
            <a:r>
              <a:rPr lang="de-DE" sz="4000" dirty="0" smtClean="0"/>
              <a:t> </a:t>
            </a:r>
            <a:r>
              <a:rPr lang="de-DE" sz="4000" dirty="0" err="1"/>
              <a:t>specifications</a:t>
            </a:r>
            <a:r>
              <a:rPr lang="de-DE" sz="4000" dirty="0"/>
              <a:t> </a:t>
            </a:r>
            <a:r>
              <a:rPr lang="de-DE" sz="4000" dirty="0" err="1"/>
              <a:t>can</a:t>
            </a:r>
            <a:r>
              <a:rPr lang="de-DE" sz="4000" dirty="0"/>
              <a:t> </a:t>
            </a:r>
            <a:r>
              <a:rPr lang="de-DE" sz="4000" dirty="0" err="1"/>
              <a:t>be</a:t>
            </a:r>
            <a:r>
              <a:rPr lang="de-DE" sz="4000" dirty="0"/>
              <a:t> </a:t>
            </a:r>
            <a:r>
              <a:rPr lang="de-DE" sz="4000" dirty="0" err="1" smtClean="0"/>
              <a:t>implemented</a:t>
            </a:r>
            <a:r>
              <a:rPr lang="de-DE" sz="4000" dirty="0" smtClean="0"/>
              <a:t>, </a:t>
            </a:r>
            <a:r>
              <a:rPr lang="de-DE" sz="4000" dirty="0" err="1" smtClean="0"/>
              <a:t>without</a:t>
            </a:r>
            <a:r>
              <a:rPr lang="de-DE" sz="4000" dirty="0" smtClean="0"/>
              <a:t> </a:t>
            </a:r>
            <a:r>
              <a:rPr lang="de-DE" sz="4000" dirty="0" err="1" smtClean="0"/>
              <a:t>blowup</a:t>
            </a:r>
            <a:r>
              <a:rPr lang="de-DE" sz="4000" dirty="0" smtClean="0"/>
              <a:t>, in linear time.</a:t>
            </a:r>
            <a:endParaRPr lang="de-DE" sz="4000" dirty="0"/>
          </a:p>
          <a:p>
            <a:pPr marL="441325" lvl="1" indent="0">
              <a:buNone/>
            </a:pPr>
            <a:r>
              <a:rPr lang="de-DE" sz="4000" dirty="0">
                <a:solidFill>
                  <a:srgbClr val="FF0000"/>
                </a:solidFill>
              </a:rPr>
              <a:t>All</a:t>
            </a:r>
            <a:r>
              <a:rPr lang="de-DE" sz="4000" dirty="0"/>
              <a:t> </a:t>
            </a:r>
            <a:r>
              <a:rPr lang="de-DE" sz="4000" dirty="0" err="1"/>
              <a:t>specifications</a:t>
            </a:r>
            <a:r>
              <a:rPr lang="de-DE" sz="4000" dirty="0"/>
              <a:t> </a:t>
            </a:r>
            <a:r>
              <a:rPr lang="de-DE" sz="4000" dirty="0" err="1"/>
              <a:t>are</a:t>
            </a:r>
            <a:r>
              <a:rPr lang="de-DE" sz="4000" dirty="0"/>
              <a:t> </a:t>
            </a:r>
            <a:r>
              <a:rPr lang="de-DE" sz="4000" dirty="0" err="1"/>
              <a:t>sound</a:t>
            </a:r>
            <a:r>
              <a:rPr lang="de-DE" sz="4000" dirty="0"/>
              <a:t> 	</a:t>
            </a:r>
            <a:r>
              <a:rPr lang="de-DE" sz="4000" dirty="0" smtClean="0"/>
              <a:t>	        (</a:t>
            </a:r>
            <a:r>
              <a:rPr lang="de-DE" sz="4000" dirty="0" err="1"/>
              <a:t>and</a:t>
            </a:r>
            <a:r>
              <a:rPr lang="de-DE" sz="4000" dirty="0"/>
              <a:t> so </a:t>
            </a:r>
            <a:r>
              <a:rPr lang="de-DE" sz="4000" dirty="0" err="1"/>
              <a:t>deadlock</a:t>
            </a:r>
            <a:r>
              <a:rPr lang="de-DE" sz="4000" dirty="0"/>
              <a:t>/livelock-</a:t>
            </a:r>
            <a:r>
              <a:rPr lang="de-DE" sz="4000" dirty="0" err="1"/>
              <a:t>free</a:t>
            </a:r>
            <a:r>
              <a:rPr lang="de-DE" sz="4000" dirty="0" smtClean="0"/>
              <a:t>).</a:t>
            </a:r>
            <a:endParaRPr lang="de-DE" sz="4000" dirty="0"/>
          </a:p>
          <a:p>
            <a:pPr marL="457200" lvl="1" indent="0">
              <a:buNone/>
            </a:pPr>
            <a:r>
              <a:rPr lang="de-DE" sz="4000" dirty="0">
                <a:solidFill>
                  <a:srgbClr val="FF0000"/>
                </a:solidFill>
              </a:rPr>
              <a:t>All</a:t>
            </a:r>
            <a:r>
              <a:rPr lang="de-DE" sz="4000" dirty="0"/>
              <a:t> </a:t>
            </a:r>
            <a:r>
              <a:rPr lang="de-DE" sz="4000" dirty="0" err="1"/>
              <a:t>sound</a:t>
            </a:r>
            <a:r>
              <a:rPr lang="de-DE" sz="4000" dirty="0"/>
              <a:t> </a:t>
            </a:r>
            <a:r>
              <a:rPr lang="de-DE" sz="4000" dirty="0" smtClean="0"/>
              <a:t>implementations </a:t>
            </a:r>
            <a:r>
              <a:rPr lang="de-DE" sz="4000" dirty="0" err="1"/>
              <a:t>can</a:t>
            </a:r>
            <a:r>
              <a:rPr lang="de-DE" sz="4000" dirty="0"/>
              <a:t> </a:t>
            </a:r>
            <a:r>
              <a:rPr lang="de-DE" sz="4000" dirty="0" err="1"/>
              <a:t>be</a:t>
            </a:r>
            <a:r>
              <a:rPr lang="de-DE" sz="4000" dirty="0"/>
              <a:t> </a:t>
            </a:r>
            <a:r>
              <a:rPr lang="de-DE" sz="4000" dirty="0" err="1" smtClean="0"/>
              <a:t>specified</a:t>
            </a:r>
            <a:r>
              <a:rPr lang="de-DE" sz="4000" dirty="0" smtClean="0"/>
              <a:t>.</a:t>
            </a:r>
            <a:endParaRPr lang="de-DE" sz="4000" dirty="0"/>
          </a:p>
          <a:p>
            <a:endParaRPr lang="de-DE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negotiations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7820"/>
                <a:ext cx="9144000" cy="5769260"/>
              </a:xfrm>
            </p:spPr>
            <p:txBody>
              <a:bodyPr>
                <a:noAutofit/>
              </a:bodyPr>
              <a:lstStyle/>
              <a:p>
                <a:r>
                  <a:rPr lang="de-DE" dirty="0" smtClean="0"/>
                  <a:t>We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complete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rules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negotiations</a:t>
                </a:r>
                <a:r>
                  <a:rPr lang="de-DE" dirty="0" smtClean="0"/>
                  <a:t> (SDNs).  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</a:t>
                </a:r>
                <a:r>
                  <a:rPr lang="de-DE" dirty="0" smtClean="0"/>
                  <a:t> SDN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sequence</a:t>
                </a:r>
                <a:r>
                  <a:rPr lang="de-DE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de-DE" b="1" i="1" smtClean="0">
                        <a:solidFill>
                          <a:srgbClr val="0070C0"/>
                        </a:solidFill>
                        <a:latin typeface="Cambria Math"/>
                      </a:rPr>
                      <m:t>, …</m:t>
                    </m:r>
                    <m:sSub>
                      <m:sSubPr>
                        <m:ctrlP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365125" indent="0">
                  <a:buNone/>
                </a:pPr>
                <a:r>
                  <a:rPr lang="de-DE" dirty="0" smtClean="0"/>
                  <a:t>of </a:t>
                </a:r>
                <a:r>
                  <a:rPr lang="de-DE" dirty="0" err="1"/>
                  <a:t>negotiations</a:t>
                </a:r>
                <a:r>
                  <a:rPr lang="de-DE" dirty="0"/>
                  <a:t> </a:t>
                </a:r>
                <a:r>
                  <a:rPr lang="de-DE" dirty="0" smtClean="0"/>
                  <a:t>such </a:t>
                </a:r>
                <a:r>
                  <a:rPr lang="de-DE" dirty="0" err="1" smtClean="0"/>
                  <a:t>that</a:t>
                </a:r>
                <a:endParaRPr lang="de-DE" dirty="0" smtClean="0"/>
              </a:p>
              <a:p>
                <a:pPr lvl="1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de-DE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de-DE" sz="3200" b="0" dirty="0" smtClean="0"/>
                  <a:t>,</a:t>
                </a:r>
              </a:p>
              <a:p>
                <a:pPr lvl="1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3200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3200" b="0" dirty="0" err="1" smtClean="0"/>
                  <a:t>is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obtained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from</a:t>
                </a:r>
                <a:r>
                  <a:rPr lang="de-DE" sz="3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de-DE" sz="3200" b="0" dirty="0" smtClean="0"/>
                  <a:t> </a:t>
                </a:r>
                <a:r>
                  <a:rPr lang="de-DE" sz="3200" dirty="0" err="1" smtClean="0"/>
                  <a:t>by</a:t>
                </a:r>
                <a:r>
                  <a:rPr lang="de-DE" sz="3200" dirty="0" smtClean="0"/>
                  <a:t> </a:t>
                </a:r>
                <a:r>
                  <a:rPr lang="de-DE" sz="3200" b="0" dirty="0" err="1" smtClean="0"/>
                  <a:t>applying</a:t>
                </a:r>
                <a:r>
                  <a:rPr lang="de-DE" sz="3200" b="0" dirty="0" smtClean="0"/>
                  <a:t>  a </a:t>
                </a:r>
                <a:r>
                  <a:rPr lang="de-DE" sz="3200" b="0" dirty="0" err="1" smtClean="0"/>
                  <a:t>rule</a:t>
                </a:r>
                <a:r>
                  <a:rPr lang="de-DE" sz="3200" b="0" dirty="0" smtClean="0"/>
                  <a:t>, </a:t>
                </a:r>
                <a:r>
                  <a:rPr lang="de-DE" sz="3200" b="0" dirty="0" err="1" smtClean="0"/>
                  <a:t>and</a:t>
                </a:r>
                <a:r>
                  <a:rPr lang="de-DE" sz="3200" b="0" dirty="0" smtClean="0"/>
                  <a:t> </a:t>
                </a:r>
              </a:p>
              <a:p>
                <a:pPr lvl="1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de-DE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is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the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negotiation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of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the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empty</a:t>
                </a:r>
                <a:r>
                  <a:rPr lang="de-DE" sz="3200" b="0" dirty="0" smtClean="0"/>
                  <a:t> </a:t>
                </a:r>
                <a:r>
                  <a:rPr lang="de-DE" sz="3200" b="0" dirty="0" err="1" smtClean="0"/>
                  <a:t>program</a:t>
                </a:r>
                <a:endParaRPr lang="de-DE" sz="3200" b="0" dirty="0" smtClean="0"/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7820"/>
                <a:ext cx="9144000" cy="5769260"/>
              </a:xfrm>
              <a:blipFill rotWithShape="1">
                <a:blip r:embed="rId2"/>
                <a:stretch>
                  <a:fillRect l="-1467" t="-1373" r="-2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negotiations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8780"/>
                <a:ext cx="9144000" cy="3981360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For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reverse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sequence</a:t>
                </a:r>
                <a:r>
                  <a:rPr lang="de-DE" dirty="0" smtClean="0"/>
                  <a:t> </a:t>
                </a:r>
                <a:endParaRPr lang="de-DE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de-DE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1">
                          <a:solidFill>
                            <a:srgbClr val="0070C0"/>
                          </a:solidFill>
                          <a:latin typeface="Cambria Math"/>
                        </a:rPr>
                        <m:t>, …</m:t>
                      </m:r>
                      <m:r>
                        <a:rPr lang="de-DE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DE" b="1" dirty="0" smtClean="0"/>
              </a:p>
              <a:p>
                <a:pPr marL="365125" indent="0">
                  <a:buNone/>
                </a:pPr>
                <a:r>
                  <a:rPr lang="de-DE" dirty="0" err="1" smtClean="0"/>
                  <a:t>obtained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aplying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reverse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reduction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rules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synthesis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rules</a:t>
                </a:r>
                <a:r>
                  <a:rPr lang="de-DE" dirty="0" smtClean="0"/>
                  <a:t>),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matching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sequence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programs</a:t>
                </a:r>
                <a:r>
                  <a:rPr lang="de-DE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1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de-D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de-DE" b="1" i="1">
                          <a:solidFill>
                            <a:srgbClr val="FF0000"/>
                          </a:solidFill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DE" b="1" dirty="0" smtClean="0">
                  <a:solidFill>
                    <a:srgbClr val="FF0000"/>
                  </a:solidFill>
                </a:endParaRPr>
              </a:p>
              <a:p>
                <a:pPr marL="365125" indent="0">
                  <a:buNone/>
                </a:pPr>
                <a:r>
                  <a:rPr lang="de-DE" dirty="0" smtClean="0"/>
                  <a:t>such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de-DE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1≤</m:t>
                    </m:r>
                    <m:r>
                      <a:rPr lang="de-DE" b="0" i="1" smtClean="0">
                        <a:latin typeface="Cambria Math"/>
                      </a:rPr>
                      <m:t>𝑖</m:t>
                    </m:r>
                    <m:r>
                      <a:rPr lang="de-DE" b="0" i="1" smtClean="0">
                        <a:latin typeface="Cambria Math"/>
                      </a:rPr>
                      <m:t>≤</m:t>
                    </m:r>
                    <m:r>
                      <a:rPr lang="de-DE" b="0" i="1" smtClean="0">
                        <a:latin typeface="Cambria Math"/>
                      </a:rPr>
                      <m:t>𝑘</m:t>
                    </m:r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8780"/>
                <a:ext cx="9144000" cy="3981360"/>
              </a:xfrm>
              <a:blipFill rotWithShape="1">
                <a:blip r:embed="rId2"/>
                <a:stretch>
                  <a:fillRect l="-1467" t="-19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2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6405"/>
            <a:ext cx="9144000" cy="1146843"/>
          </a:xfrm>
        </p:spPr>
        <p:txBody>
          <a:bodyPr>
            <a:normAutofit/>
          </a:bodyPr>
          <a:lstStyle/>
          <a:p>
            <a:r>
              <a:rPr lang="de-DE" sz="3800" dirty="0" smtClean="0"/>
              <a:t>The Father-Daughter-Mother Negotiation </a:t>
            </a:r>
            <a:endParaRPr lang="de-DE" sz="3800" dirty="0"/>
          </a:p>
        </p:txBody>
      </p:sp>
      <p:pic>
        <p:nvPicPr>
          <p:cNvPr id="18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70" y="1268760"/>
            <a:ext cx="5242085" cy="5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negotiations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programs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7820"/>
            <a:ext cx="9144000" cy="5769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dirty="0"/>
          </a:p>
          <a:p>
            <a:pPr marL="0" indent="0">
              <a:buNone/>
            </a:pPr>
            <a:endParaRPr lang="de-DE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6525" y="1230983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Shortcut </a:t>
            </a:r>
            <a:r>
              <a:rPr lang="de-DE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de-DE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0" y="2115540"/>
            <a:ext cx="8745551" cy="44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Parallel </a:t>
            </a:r>
            <a:r>
              <a:rPr lang="de-DE" dirty="0" err="1" smtClean="0"/>
              <a:t>bubblesort</a:t>
            </a:r>
            <a:endParaRPr lang="de-D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998730"/>
            <a:ext cx="7245805" cy="55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" y="-1"/>
            <a:ext cx="9144004" cy="1051641"/>
          </a:xfrm>
        </p:spPr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-6" y="1051640"/>
            <a:ext cx="9144006" cy="578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de-DE" sz="3000" dirty="0" err="1" smtClean="0">
                <a:solidFill>
                  <a:srgbClr val="0070C0"/>
                </a:solidFill>
              </a:rPr>
              <a:t>Complexity</a:t>
            </a:r>
            <a:r>
              <a:rPr lang="de-DE" sz="3000" dirty="0" smtClean="0">
                <a:solidFill>
                  <a:srgbClr val="0070C0"/>
                </a:solidFill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</a:rPr>
              <a:t>bounds</a:t>
            </a:r>
            <a:r>
              <a:rPr lang="de-DE" sz="3000" dirty="0" smtClean="0">
                <a:solidFill>
                  <a:srgbClr val="0070C0"/>
                </a:solidFill>
              </a:rPr>
              <a:t>: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 smtClean="0">
                <a:solidFill>
                  <a:srgbClr val="FF0000"/>
                </a:solidFill>
              </a:rPr>
              <a:t>Open: </a:t>
            </a:r>
            <a:r>
              <a:rPr lang="de-DE" sz="2800" dirty="0" err="1" smtClean="0"/>
              <a:t>Tight</a:t>
            </a:r>
            <a:r>
              <a:rPr lang="de-DE" sz="2800" dirty="0" smtClean="0"/>
              <a:t> </a:t>
            </a:r>
            <a:r>
              <a:rPr lang="de-DE" sz="2800" dirty="0" err="1" smtClean="0"/>
              <a:t>bounds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rule</a:t>
            </a:r>
            <a:r>
              <a:rPr lang="de-DE" sz="2800" dirty="0" smtClean="0"/>
              <a:t> </a:t>
            </a:r>
            <a:r>
              <a:rPr lang="de-DE" sz="2800" dirty="0" err="1" smtClean="0"/>
              <a:t>applications</a:t>
            </a:r>
            <a:r>
              <a:rPr lang="de-DE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err="1" smtClean="0">
                <a:solidFill>
                  <a:srgbClr val="0070C0"/>
                </a:solidFill>
              </a:rPr>
              <a:t>Beyond</a:t>
            </a:r>
            <a:r>
              <a:rPr lang="de-DE" sz="3000" dirty="0" smtClean="0">
                <a:solidFill>
                  <a:srgbClr val="0070C0"/>
                </a:solidFill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</a:rPr>
              <a:t>nondeterminism</a:t>
            </a:r>
            <a:r>
              <a:rPr lang="de-DE" sz="3000" dirty="0" smtClean="0">
                <a:solidFill>
                  <a:srgbClr val="0070C0"/>
                </a:solidFill>
              </a:rPr>
              <a:t>: </a:t>
            </a:r>
            <a:r>
              <a:rPr lang="de-DE" sz="3000" dirty="0" err="1" smtClean="0">
                <a:solidFill>
                  <a:srgbClr val="0070C0"/>
                </a:solidFill>
              </a:rPr>
              <a:t>weak</a:t>
            </a:r>
            <a:r>
              <a:rPr lang="de-DE" sz="3000" dirty="0" smtClean="0">
                <a:solidFill>
                  <a:srgbClr val="0070C0"/>
                </a:solidFill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</a:rPr>
              <a:t>determinism</a:t>
            </a:r>
            <a:endParaRPr lang="de-DE" sz="30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2800" dirty="0" smtClean="0"/>
              <a:t>So </a:t>
            </a:r>
            <a:r>
              <a:rPr lang="de-DE" sz="2800" dirty="0" err="1" smtClean="0"/>
              <a:t>far</a:t>
            </a:r>
            <a:r>
              <a:rPr lang="de-DE" sz="2800" dirty="0" smtClean="0"/>
              <a:t>: </a:t>
            </a:r>
            <a:r>
              <a:rPr lang="de-DE" sz="2800" dirty="0" err="1" smtClean="0"/>
              <a:t>complete</a:t>
            </a:r>
            <a:r>
              <a:rPr lang="de-DE" sz="2800" dirty="0" smtClean="0"/>
              <a:t> </a:t>
            </a:r>
            <a:r>
              <a:rPr lang="de-DE" sz="2800" dirty="0" err="1" smtClean="0"/>
              <a:t>sets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rules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some</a:t>
            </a:r>
            <a:r>
              <a:rPr lang="de-DE" sz="2800" dirty="0" smtClean="0"/>
              <a:t> </a:t>
            </a:r>
            <a:r>
              <a:rPr lang="de-DE" sz="2800" dirty="0" err="1" smtClean="0"/>
              <a:t>cases</a:t>
            </a:r>
            <a:endParaRPr lang="de-DE" sz="2800" dirty="0" smtClean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 smtClean="0">
                <a:solidFill>
                  <a:srgbClr val="FF0000"/>
                </a:solidFill>
              </a:rPr>
              <a:t>Open</a:t>
            </a:r>
            <a:r>
              <a:rPr lang="de-DE" sz="2800" dirty="0" smtClean="0"/>
              <a:t>: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soundness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70C0"/>
                </a:solidFill>
              </a:rPr>
              <a:t>Negotiation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games</a:t>
            </a:r>
            <a:r>
              <a:rPr lang="de-DE" sz="2800" dirty="0">
                <a:solidFill>
                  <a:srgbClr val="0070C0"/>
                </a:solidFill>
              </a:rPr>
              <a:t> (</a:t>
            </a:r>
            <a:r>
              <a:rPr lang="de-DE" sz="2800" dirty="0" err="1">
                <a:solidFill>
                  <a:srgbClr val="0070C0"/>
                </a:solidFill>
              </a:rPr>
              <a:t>submitted</a:t>
            </a:r>
            <a:r>
              <a:rPr lang="de-DE" sz="2800" dirty="0">
                <a:solidFill>
                  <a:srgbClr val="0070C0"/>
                </a:solidFill>
              </a:rPr>
              <a:t>):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de-DE" sz="2800" dirty="0" err="1"/>
              <a:t>Polynomial</a:t>
            </a:r>
            <a:r>
              <a:rPr lang="de-DE" sz="2800" dirty="0"/>
              <a:t> </a:t>
            </a:r>
            <a:r>
              <a:rPr lang="de-DE" sz="2800" dirty="0" err="1"/>
              <a:t>algorithms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coalition</a:t>
            </a:r>
            <a:r>
              <a:rPr lang="de-DE" sz="2800" dirty="0"/>
              <a:t> </a:t>
            </a:r>
            <a:r>
              <a:rPr lang="de-DE" sz="2800" dirty="0" err="1"/>
              <a:t>games</a:t>
            </a:r>
            <a:r>
              <a:rPr lang="de-DE" sz="2800" dirty="0"/>
              <a:t> (</a:t>
            </a:r>
            <a:r>
              <a:rPr lang="de-DE" sz="2800" dirty="0" err="1"/>
              <a:t>with</a:t>
            </a:r>
            <a:r>
              <a:rPr lang="de-DE" sz="2800" dirty="0"/>
              <a:t> Philipp Hoffmann)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>
                <a:solidFill>
                  <a:srgbClr val="FF0000"/>
                </a:solidFill>
              </a:rPr>
              <a:t>Open: </a:t>
            </a:r>
            <a:r>
              <a:rPr lang="de-DE" sz="2800" dirty="0" err="1"/>
              <a:t>Extensions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weak</a:t>
            </a:r>
            <a:r>
              <a:rPr lang="de-DE" sz="2800" dirty="0"/>
              <a:t> </a:t>
            </a:r>
            <a:r>
              <a:rPr lang="de-DE" sz="2800" dirty="0" err="1"/>
              <a:t>determinism</a:t>
            </a: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 err="1" smtClean="0">
                <a:solidFill>
                  <a:srgbClr val="0070C0"/>
                </a:solidFill>
              </a:rPr>
              <a:t>Probabilistic</a:t>
            </a:r>
            <a:r>
              <a:rPr lang="de-DE" sz="3000" dirty="0" smtClean="0">
                <a:solidFill>
                  <a:srgbClr val="0070C0"/>
                </a:solidFill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</a:rPr>
              <a:t>and</a:t>
            </a:r>
            <a:r>
              <a:rPr lang="de-DE" sz="3000" dirty="0" smtClean="0">
                <a:solidFill>
                  <a:srgbClr val="0070C0"/>
                </a:solidFill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</a:rPr>
              <a:t>stochastic</a:t>
            </a:r>
            <a:r>
              <a:rPr lang="de-DE" sz="3000" dirty="0" smtClean="0">
                <a:solidFill>
                  <a:srgbClr val="0070C0"/>
                </a:solidFill>
              </a:rPr>
              <a:t> </a:t>
            </a:r>
            <a:r>
              <a:rPr lang="de-DE" sz="3000" dirty="0" err="1" smtClean="0">
                <a:solidFill>
                  <a:srgbClr val="0070C0"/>
                </a:solidFill>
              </a:rPr>
              <a:t>extensions</a:t>
            </a:r>
            <a:r>
              <a:rPr lang="de-DE" sz="3000" dirty="0" smtClean="0"/>
              <a:t>: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 err="1" smtClean="0">
                <a:solidFill>
                  <a:srgbClr val="FF0000"/>
                </a:solidFill>
              </a:rPr>
              <a:t>Conjectured</a:t>
            </a:r>
            <a:r>
              <a:rPr lang="de-DE" sz="2800" dirty="0" smtClean="0">
                <a:solidFill>
                  <a:srgbClr val="FF0000"/>
                </a:solidFill>
              </a:rPr>
              <a:t>:</a:t>
            </a:r>
            <a:r>
              <a:rPr lang="de-DE" sz="2800" dirty="0" smtClean="0"/>
              <a:t> </a:t>
            </a:r>
            <a:r>
              <a:rPr lang="de-DE" sz="2800" dirty="0" err="1" smtClean="0"/>
              <a:t>polynomial</a:t>
            </a:r>
            <a:r>
              <a:rPr lang="de-DE" sz="2800" dirty="0" smtClean="0"/>
              <a:t> </a:t>
            </a:r>
            <a:r>
              <a:rPr lang="de-DE" sz="2800" dirty="0" err="1" smtClean="0"/>
              <a:t>algorithms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computing</a:t>
            </a:r>
            <a:r>
              <a:rPr lang="de-DE" sz="2800" dirty="0" smtClean="0"/>
              <a:t> </a:t>
            </a:r>
            <a:r>
              <a:rPr lang="de-DE" sz="2800" dirty="0" err="1" smtClean="0"/>
              <a:t>expectations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probabilities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5485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" y="-1"/>
            <a:ext cx="9144004" cy="1051641"/>
          </a:xfrm>
        </p:spPr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-6" y="1358770"/>
            <a:ext cx="9144006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rgbClr val="0070C0"/>
                </a:solidFill>
              </a:rPr>
              <a:t>Negotiations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as</a:t>
            </a:r>
            <a:r>
              <a:rPr lang="de-DE" sz="2800" dirty="0" smtClean="0">
                <a:solidFill>
                  <a:srgbClr val="0070C0"/>
                </a:solidFill>
              </a:rPr>
              <a:t> a </a:t>
            </a:r>
            <a:r>
              <a:rPr lang="de-DE" sz="2800" dirty="0" err="1" smtClean="0">
                <a:solidFill>
                  <a:srgbClr val="0070C0"/>
                </a:solidFill>
              </a:rPr>
              <a:t>subclass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of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asynchronous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automata</a:t>
            </a:r>
            <a:endParaRPr lang="de-DE" sz="28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 smtClean="0">
                <a:solidFill>
                  <a:srgbClr val="FF0000"/>
                </a:solidFill>
              </a:rPr>
              <a:t>Open: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/>
              <a:t>characterization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their</a:t>
            </a:r>
            <a:r>
              <a:rPr lang="de-DE" sz="2800" dirty="0" smtClean="0"/>
              <a:t> </a:t>
            </a:r>
            <a:r>
              <a:rPr lang="de-DE" sz="2800" dirty="0" err="1" smtClean="0"/>
              <a:t>trace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languages</a:t>
            </a:r>
            <a:endParaRPr lang="de-D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rgbClr val="0070C0"/>
                </a:solidFill>
              </a:rPr>
              <a:t>Application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to</a:t>
            </a:r>
            <a:r>
              <a:rPr lang="de-DE" sz="2800" dirty="0" smtClean="0">
                <a:solidFill>
                  <a:srgbClr val="0070C0"/>
                </a:solidFill>
              </a:rPr>
              <a:t> „</a:t>
            </a:r>
            <a:r>
              <a:rPr lang="de-DE" sz="2800" dirty="0" err="1" smtClean="0">
                <a:solidFill>
                  <a:srgbClr val="0070C0"/>
                </a:solidFill>
              </a:rPr>
              <a:t>deterministic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workflow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nets</a:t>
            </a:r>
            <a:r>
              <a:rPr lang="de-DE" sz="2800" dirty="0" smtClean="0">
                <a:solidFill>
                  <a:srgbClr val="0070C0"/>
                </a:solidFill>
              </a:rPr>
              <a:t>“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 smtClean="0">
                <a:solidFill>
                  <a:srgbClr val="FF0000"/>
                </a:solidFill>
              </a:rPr>
              <a:t>Open: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/>
              <a:t>complete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reduction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rules</a:t>
            </a:r>
            <a:endParaRPr lang="de-DE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70C0"/>
                </a:solidFill>
              </a:rPr>
              <a:t>Hoare </a:t>
            </a:r>
            <a:r>
              <a:rPr lang="de-DE" sz="2800" dirty="0" err="1" smtClean="0">
                <a:solidFill>
                  <a:srgbClr val="0070C0"/>
                </a:solidFill>
              </a:rPr>
              <a:t>logic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for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negotiation</a:t>
            </a:r>
            <a:r>
              <a:rPr lang="de-DE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</a:rPr>
              <a:t>programs</a:t>
            </a:r>
            <a:endParaRPr lang="de-DE" sz="28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de-DE" sz="2800" dirty="0" smtClean="0">
                <a:solidFill>
                  <a:srgbClr val="FF0000"/>
                </a:solidFill>
              </a:rPr>
              <a:t>Open: </a:t>
            </a:r>
            <a:r>
              <a:rPr lang="de-DE" sz="2800" dirty="0" err="1" smtClean="0"/>
              <a:t>Precise</a:t>
            </a:r>
            <a:r>
              <a:rPr lang="de-DE" sz="2800" dirty="0" smtClean="0"/>
              <a:t> </a:t>
            </a:r>
            <a:r>
              <a:rPr lang="de-DE" sz="2800" dirty="0" err="1" smtClean="0"/>
              <a:t>definition</a:t>
            </a:r>
            <a:r>
              <a:rPr lang="de-DE" sz="2800" dirty="0" smtClean="0"/>
              <a:t>, </a:t>
            </a:r>
            <a:r>
              <a:rPr lang="de-DE" sz="2800" dirty="0" err="1" smtClean="0"/>
              <a:t>completeness</a:t>
            </a:r>
            <a:endParaRPr lang="de-DE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9831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" y="-1"/>
            <a:ext cx="9144004" cy="1051641"/>
          </a:xfrm>
        </p:spPr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(</a:t>
            </a:r>
            <a:r>
              <a:rPr lang="de-DE" dirty="0" err="1" smtClean="0"/>
              <a:t>new</a:t>
            </a:r>
            <a:r>
              <a:rPr lang="de-DE" dirty="0" smtClean="0"/>
              <a:t>?) </a:t>
            </a:r>
            <a:r>
              <a:rPr lang="de-DE" dirty="0" err="1" smtClean="0"/>
              <a:t>buzzwords</a:t>
            </a:r>
            <a:r>
              <a:rPr lang="de-DE" dirty="0" smtClean="0"/>
              <a:t>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061" y="1763815"/>
                <a:ext cx="9144006" cy="47397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Concurrency</a:t>
                </a:r>
                <a:r>
                  <a:rPr lang="de-DE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for</a:t>
                </a:r>
                <a:r>
                  <a:rPr lang="de-DE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free</a:t>
                </a:r>
                <a:r>
                  <a:rPr lang="de-DE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/ Low-</a:t>
                </a:r>
                <a:r>
                  <a:rPr lang="de-DE" sz="3000" dirty="0" err="1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de-DE" sz="3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ost</a:t>
                </a:r>
                <a:r>
                  <a:rPr lang="de-DE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Concurrency</a:t>
                </a:r>
                <a:r>
                  <a:rPr lang="de-DE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</a:p>
              <a:p>
                <a:pPr marL="898525" lvl="2" indent="-457200">
                  <a:buFont typeface="Symbol" panose="05050102010706020507" pitchFamily="18" charset="2"/>
                  <a:buChar char="-"/>
                </a:pPr>
                <a:r>
                  <a:rPr lang="de-DE" sz="3000" dirty="0" smtClean="0"/>
                  <a:t>Do not </a:t>
                </a:r>
                <a:r>
                  <a:rPr lang="de-DE" sz="3000" dirty="0" err="1" smtClean="0"/>
                  <a:t>ask</a:t>
                </a:r>
                <a:r>
                  <a:rPr lang="de-DE" sz="3000" dirty="0"/>
                  <a:t>: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Is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this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extension</a:t>
                </a:r>
                <a:r>
                  <a:rPr lang="de-DE" sz="3000" dirty="0" smtClean="0"/>
                  <a:t> still </a:t>
                </a:r>
                <a:r>
                  <a:rPr lang="de-DE" sz="3000" dirty="0" err="1" smtClean="0"/>
                  <a:t>decidable</a:t>
                </a:r>
                <a:r>
                  <a:rPr lang="de-DE" sz="3000" dirty="0" smtClean="0"/>
                  <a:t>?</a:t>
                </a:r>
              </a:p>
              <a:p>
                <a:pPr marL="914400" lvl="1" indent="-457200">
                  <a:buFont typeface="Symbol" panose="05050102010706020507" pitchFamily="18" charset="2"/>
                  <a:buChar char="-"/>
                </a:pPr>
                <a:r>
                  <a:rPr lang="de-DE" sz="3000" dirty="0" smtClean="0"/>
                  <a:t>Do </a:t>
                </a:r>
                <a:r>
                  <a:rPr lang="de-DE" sz="3000" dirty="0" err="1"/>
                  <a:t>a</a:t>
                </a:r>
                <a:r>
                  <a:rPr lang="de-DE" sz="3000" dirty="0" err="1" smtClean="0"/>
                  <a:t>sk</a:t>
                </a:r>
                <a:r>
                  <a:rPr lang="de-DE" sz="3000" dirty="0" smtClean="0"/>
                  <a:t>: </a:t>
                </a:r>
                <a:r>
                  <a:rPr lang="de-DE" sz="3000" dirty="0" err="1" smtClean="0"/>
                  <a:t>Which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fragment</a:t>
                </a:r>
                <a:r>
                  <a:rPr lang="de-DE" sz="3000" dirty="0" smtClean="0"/>
                  <a:t> </a:t>
                </a:r>
                <a:r>
                  <a:rPr lang="de-DE" sz="3000" dirty="0" err="1" smtClean="0"/>
                  <a:t>is</a:t>
                </a:r>
                <a:r>
                  <a:rPr lang="de-DE" sz="3000" dirty="0" smtClean="0"/>
                  <a:t> in PTIME? In NP?</a:t>
                </a:r>
              </a:p>
              <a:p>
                <a:pPr marL="914400" lvl="1" indent="-457200">
                  <a:buFont typeface="Symbol" panose="05050102010706020507" pitchFamily="18" charset="2"/>
                  <a:buChar char="-"/>
                </a:pPr>
                <a:r>
                  <a:rPr lang="de-DE" sz="3000" dirty="0" err="1" smtClean="0">
                    <a:solidFill>
                      <a:srgbClr val="000000"/>
                    </a:solidFill>
                  </a:rPr>
                  <a:t>Det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Negotiations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: „</a:t>
                </a:r>
                <a:r>
                  <a:rPr lang="de-DE" sz="3000" dirty="0" err="1">
                    <a:solidFill>
                      <a:srgbClr val="000000"/>
                    </a:solidFill>
                  </a:rPr>
                  <a:t>p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erfect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core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“,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starting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point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to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study</a:t>
                </a:r>
                <a:r>
                  <a:rPr lang="de-DE" sz="3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3000" dirty="0" err="1" smtClean="0">
                    <a:solidFill>
                      <a:srgbClr val="000000"/>
                    </a:solidFill>
                  </a:rPr>
                  <a:t>extensions</a:t>
                </a:r>
                <a:endParaRPr lang="de-DE" sz="3000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de-DE" sz="3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Bootstrap </a:t>
                </a:r>
                <a:r>
                  <a:rPr lang="de-DE" sz="3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verification</a:t>
                </a:r>
                <a:endParaRPr lang="de-DE" sz="3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 indent="-457200">
                  <a:buFont typeface="Symbol" panose="05050102010706020507" pitchFamily="18" charset="2"/>
                  <a:buChar char="-"/>
                </a:pPr>
                <a:r>
                  <a:rPr lang="de-DE" sz="3000" dirty="0" smtClean="0">
                    <a:solidFill>
                      <a:srgbClr val="000000"/>
                    </a:solidFill>
                  </a:rPr>
                  <a:t>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000" i="1" dirty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3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3000" dirty="0"/>
                  <a:t> </a:t>
                </a:r>
                <a:r>
                  <a:rPr lang="de-DE" sz="3000" dirty="0" err="1">
                    <a:solidFill>
                      <a:srgbClr val="FF0000"/>
                    </a:solidFill>
                  </a:rPr>
                  <a:t>easier</a:t>
                </a:r>
                <a:r>
                  <a:rPr lang="de-DE" sz="3000" dirty="0">
                    <a:solidFill>
                      <a:srgbClr val="FF0000"/>
                    </a:solidFill>
                  </a:rPr>
                  <a:t> </a:t>
                </a:r>
                <a:r>
                  <a:rPr lang="de-DE" sz="3000" dirty="0" err="1"/>
                  <a:t>to</a:t>
                </a:r>
                <a:r>
                  <a:rPr lang="de-DE" sz="3000" dirty="0"/>
                  <a:t> </a:t>
                </a:r>
                <a:r>
                  <a:rPr lang="de-DE" sz="3000" dirty="0" err="1"/>
                  <a:t>prove</a:t>
                </a:r>
                <a:r>
                  <a:rPr lang="de-DE" sz="3000" dirty="0"/>
                  <a:t> </a:t>
                </a:r>
                <a:r>
                  <a:rPr lang="de-DE" sz="3000" dirty="0" err="1"/>
                  <a:t>for</a:t>
                </a:r>
                <a:r>
                  <a:rPr lang="de-DE" sz="3000" dirty="0"/>
                  <a:t> </a:t>
                </a:r>
                <a:r>
                  <a:rPr lang="de-DE" sz="3000" dirty="0" err="1"/>
                  <a:t>systems</a:t>
                </a:r>
                <a:r>
                  <a:rPr lang="de-DE" sz="3000" dirty="0"/>
                  <a:t> </a:t>
                </a:r>
                <a:r>
                  <a:rPr lang="de-DE" sz="3000" dirty="0" err="1"/>
                  <a:t>satisfying</a:t>
                </a:r>
                <a:r>
                  <a:rPr lang="de-DE" sz="3000" dirty="0"/>
                  <a:t> </a:t>
                </a:r>
                <a:r>
                  <a:rPr lang="de-DE" sz="3000" dirty="0" err="1"/>
                  <a:t>properties</a:t>
                </a:r>
                <a:r>
                  <a:rPr lang="de-DE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30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de-DE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3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de-DE" sz="3000" i="1">
                            <a:latin typeface="Cambria Math"/>
                          </a:rPr>
                          <m:t>𝑖</m:t>
                        </m:r>
                        <m:r>
                          <a:rPr lang="de-DE" sz="300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de-DE" sz="3000" dirty="0">
                  <a:solidFill>
                    <a:srgbClr val="000000"/>
                  </a:solidFill>
                </a:endParaRPr>
              </a:p>
              <a:p>
                <a:endParaRPr lang="de-DE" sz="3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de-DE" sz="32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61" y="1763815"/>
                <a:ext cx="9144006" cy="4739759"/>
              </a:xfrm>
              <a:prstGeom prst="rect">
                <a:avLst/>
              </a:prstGeom>
              <a:blipFill rotWithShape="1">
                <a:blip r:embed="rId2"/>
                <a:stretch>
                  <a:fillRect l="-1332" t="-14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8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595" y="2149225"/>
            <a:ext cx="2295255" cy="2770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472" y="2103380"/>
            <a:ext cx="41979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 smtClean="0">
                <a:solidFill>
                  <a:srgbClr val="0070C0"/>
                </a:solidFill>
              </a:rPr>
              <a:t>Before we negotiate, I have to tell you </a:t>
            </a:r>
          </a:p>
          <a:p>
            <a:r>
              <a:rPr lang="de-DE" sz="3600" i="1" dirty="0" smtClean="0">
                <a:solidFill>
                  <a:srgbClr val="0070C0"/>
                </a:solidFill>
              </a:rPr>
              <a:t>I‘ll take any offer.</a:t>
            </a:r>
          </a:p>
          <a:p>
            <a:endParaRPr lang="de-DE" sz="3600" i="1" dirty="0" smtClean="0"/>
          </a:p>
          <a:p>
            <a:pPr algn="r"/>
            <a:r>
              <a:rPr lang="de-DE" sz="3200" dirty="0" smtClean="0"/>
              <a:t>Homer Simpson</a:t>
            </a:r>
            <a:endParaRPr lang="de-DE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7767"/>
            <a:ext cx="9144000" cy="1006497"/>
          </a:xfrm>
        </p:spPr>
        <p:txBody>
          <a:bodyPr/>
          <a:lstStyle/>
          <a:p>
            <a:r>
              <a:rPr lang="de-DE" dirty="0" smtClean="0"/>
              <a:t>That‘s 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1268760"/>
            <a:ext cx="5256584" cy="537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6405"/>
            <a:ext cx="9144000" cy="1146843"/>
          </a:xfrm>
        </p:spPr>
        <p:txBody>
          <a:bodyPr>
            <a:normAutofit/>
          </a:bodyPr>
          <a:lstStyle/>
          <a:p>
            <a:r>
              <a:rPr lang="de-DE" sz="3800" dirty="0" smtClean="0"/>
              <a:t>The Father-Daughter-Mother Negotiation </a:t>
            </a:r>
            <a:endParaRPr lang="de-DE" sz="3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7515" y="3908942"/>
            <a:ext cx="2520280" cy="1755197"/>
            <a:chOff x="157515" y="3960745"/>
            <a:chExt cx="2520280" cy="1755197"/>
          </a:xfrm>
        </p:grpSpPr>
        <p:sp>
          <p:nvSpPr>
            <p:cNvPr id="8" name="Oval Callout 7"/>
            <p:cNvSpPr/>
            <p:nvPr/>
          </p:nvSpPr>
          <p:spPr>
            <a:xfrm>
              <a:off x="472549" y="3960747"/>
              <a:ext cx="2205245" cy="1755195"/>
            </a:xfrm>
            <a:prstGeom prst="wedgeEllipseCallout">
              <a:avLst>
                <a:gd name="adj1" fmla="val 92067"/>
                <a:gd name="adj2" fmla="val -5700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472549" y="3960745"/>
              <a:ext cx="2205245" cy="1755195"/>
            </a:xfrm>
            <a:prstGeom prst="wedgeEllipseCallout">
              <a:avLst>
                <a:gd name="adj1" fmla="val 204216"/>
                <a:gd name="adj2" fmla="val 30922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472548" y="3960746"/>
              <a:ext cx="2205245" cy="1755195"/>
            </a:xfrm>
            <a:prstGeom prst="wedgeEllipseCallout">
              <a:avLst>
                <a:gd name="adj1" fmla="val 101664"/>
                <a:gd name="adj2" fmla="val 746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157515" y="3960747"/>
              <a:ext cx="2520280" cy="1755195"/>
            </a:xfrm>
            <a:prstGeom prst="wedgeEllipseCallout">
              <a:avLst>
                <a:gd name="adj1" fmla="val 96173"/>
                <a:gd name="adj2" fmla="val -15775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smtClean="0">
                  <a:solidFill>
                    <a:schemeClr val="tx1"/>
                  </a:solidFill>
                </a:rPr>
                <a:t>Atomic negotiations</a:t>
              </a:r>
            </a:p>
            <a:p>
              <a:pPr algn="ctr"/>
              <a:r>
                <a:rPr lang="de-DE" sz="2400" dirty="0" smtClean="0">
                  <a:solidFill>
                    <a:schemeClr val="tx1"/>
                  </a:solidFill>
                </a:rPr>
                <a:t>(atoms)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Snip Single Corner Rectangle 5"/>
          <p:cNvSpPr/>
          <p:nvPr/>
        </p:nvSpPr>
        <p:spPr>
          <a:xfrm rot="5400000">
            <a:off x="4189459" y="2326379"/>
            <a:ext cx="2070228" cy="2925324"/>
          </a:xfrm>
          <a:prstGeom prst="snip1Rect">
            <a:avLst>
              <a:gd name="adj" fmla="val 32024"/>
            </a:avLst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nip Single Corner Rectangle 15"/>
          <p:cNvSpPr/>
          <p:nvPr/>
        </p:nvSpPr>
        <p:spPr>
          <a:xfrm rot="16200000">
            <a:off x="6562215" y="3979055"/>
            <a:ext cx="1260140" cy="1960230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4031940" y="5935165"/>
            <a:ext cx="4410489" cy="644185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4006925" y="1421469"/>
            <a:ext cx="4435504" cy="1062426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9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1268760"/>
            <a:ext cx="5256584" cy="537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52562" cy="908720"/>
          </a:xfrm>
        </p:spPr>
        <p:txBody>
          <a:bodyPr>
            <a:normAutofit/>
          </a:bodyPr>
          <a:lstStyle/>
          <a:p>
            <a:r>
              <a:rPr lang="de-DE" sz="3800" dirty="0" smtClean="0"/>
              <a:t>The Father-Daughter-Mother Negotiation </a:t>
            </a:r>
            <a:endParaRPr lang="de-DE" sz="3800" dirty="0"/>
          </a:p>
        </p:txBody>
      </p:sp>
      <p:sp>
        <p:nvSpPr>
          <p:cNvPr id="11" name="Oval Callout 10"/>
          <p:cNvSpPr/>
          <p:nvPr/>
        </p:nvSpPr>
        <p:spPr>
          <a:xfrm>
            <a:off x="359692" y="2483895"/>
            <a:ext cx="2430955" cy="810089"/>
          </a:xfrm>
          <a:prstGeom prst="wedgeEllipseCallout">
            <a:avLst>
              <a:gd name="adj1" fmla="val 92915"/>
              <a:gd name="adj2" fmla="val -10442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Initial atom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1940" y="5935165"/>
            <a:ext cx="4410489" cy="644185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4006925" y="1421469"/>
            <a:ext cx="4435504" cy="1062426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Callout 11"/>
          <p:cNvSpPr/>
          <p:nvPr/>
        </p:nvSpPr>
        <p:spPr>
          <a:xfrm>
            <a:off x="359692" y="4284095"/>
            <a:ext cx="2430955" cy="810089"/>
          </a:xfrm>
          <a:prstGeom prst="wedgeEllipseCallout">
            <a:avLst>
              <a:gd name="adj1" fmla="val 98542"/>
              <a:gd name="adj2" fmla="val 18265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Final atom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46875" y="1853383"/>
            <a:ext cx="2848608" cy="2633284"/>
            <a:chOff x="3086835" y="2071385"/>
            <a:chExt cx="3217707" cy="2894846"/>
          </a:xfrm>
        </p:grpSpPr>
        <p:pic>
          <p:nvPicPr>
            <p:cNvPr id="10" name="Content Placeholder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36" r="47554" b="28196"/>
            <a:stretch/>
          </p:blipFill>
          <p:spPr>
            <a:xfrm>
              <a:off x="3086835" y="2071385"/>
              <a:ext cx="3217707" cy="289484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56865" y="2393885"/>
              <a:ext cx="585065" cy="5400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" y="-13099"/>
            <a:ext cx="9141800" cy="921819"/>
          </a:xfrm>
        </p:spPr>
        <p:txBody>
          <a:bodyPr>
            <a:normAutofit/>
          </a:bodyPr>
          <a:lstStyle/>
          <a:p>
            <a:r>
              <a:rPr lang="de-DE" sz="3800" dirty="0" smtClean="0"/>
              <a:t>An atomic negotiation</a:t>
            </a:r>
            <a:endParaRPr lang="de-DE" sz="3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17582" y="1007925"/>
            <a:ext cx="3699944" cy="1025920"/>
            <a:chOff x="1979168" y="2013590"/>
            <a:chExt cx="1802608" cy="2400168"/>
          </a:xfrm>
        </p:grpSpPr>
        <p:sp>
          <p:nvSpPr>
            <p:cNvPr id="13" name="Oval Callout 12"/>
            <p:cNvSpPr/>
            <p:nvPr/>
          </p:nvSpPr>
          <p:spPr>
            <a:xfrm>
              <a:off x="2105853" y="2318175"/>
              <a:ext cx="1666405" cy="2031578"/>
            </a:xfrm>
            <a:prstGeom prst="wedgeEllipseCallout">
              <a:avLst>
                <a:gd name="adj1" fmla="val -80391"/>
                <a:gd name="adj2" fmla="val 7299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1979168" y="2013590"/>
              <a:ext cx="1802608" cy="2400168"/>
            </a:xfrm>
            <a:prstGeom prst="wedgeEllipseCallout">
              <a:avLst>
                <a:gd name="adj1" fmla="val -51890"/>
                <a:gd name="adj2" fmla="val 8583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Parties: </a:t>
              </a:r>
            </a:p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subset of agents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958895" y="4486666"/>
                <a:ext cx="7888580" cy="182265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de-DE" sz="2400" dirty="0" smtClean="0">
                    <a:solidFill>
                      <a:schemeClr val="tx1"/>
                    </a:solidFill>
                  </a:rPr>
                  <a:t>State transformers (one per outcome):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𝑎𝑚</m:t>
                          </m:r>
                        </m:sub>
                      </m:sSub>
                      <m:d>
                        <m:dPr>
                          <m:ctrlP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𝑡𝑓</m:t>
                          </m:r>
                          <m: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24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𝑡𝑑</m:t>
                          </m:r>
                        </m:e>
                      </m:d>
                      <m:r>
                        <a:rPr lang="de-DE" sz="2400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de-DE" sz="2400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𝑡𝑓</m:t>
                      </m:r>
                      <m:r>
                        <a:rPr lang="de-DE" sz="2400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sz="2400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𝑡𝑑</m:t>
                      </m:r>
                      <m:r>
                        <a:rPr lang="de-DE" sz="2400" b="0" i="1" dirty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2400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𝑡𝑓</m:t>
                          </m:r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𝑡𝑑</m:t>
                          </m:r>
                        </m:e>
                      </m:d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={(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 | 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𝑡𝑓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≤ 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𝑡𝑑</m:t>
                      </m:r>
                      <m:r>
                        <a:rPr lang="de-DE" sz="2400" i="1" dirty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de-DE" sz="2400" dirty="0" smtClean="0">
                  <a:solidFill>
                    <a:srgbClr val="C0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95" y="4486666"/>
                <a:ext cx="7888580" cy="1822653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6525" y="2033845"/>
            <a:ext cx="2935780" cy="1514675"/>
            <a:chOff x="184315" y="2535166"/>
            <a:chExt cx="2902520" cy="1354071"/>
          </a:xfrm>
        </p:grpSpPr>
        <p:sp>
          <p:nvSpPr>
            <p:cNvPr id="15" name="Oval Callout 14"/>
            <p:cNvSpPr/>
            <p:nvPr/>
          </p:nvSpPr>
          <p:spPr>
            <a:xfrm>
              <a:off x="184316" y="2544861"/>
              <a:ext cx="2900319" cy="1344376"/>
            </a:xfrm>
            <a:prstGeom prst="wedgeEllipseCallout">
              <a:avLst>
                <a:gd name="adj1" fmla="val 57287"/>
                <a:gd name="adj2" fmla="val 7559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Outcomes:</a:t>
              </a:r>
            </a:p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y</a:t>
              </a:r>
              <a:r>
                <a:rPr lang="de-DE" sz="2800" dirty="0" smtClean="0">
                  <a:solidFill>
                    <a:schemeClr val="tx1"/>
                  </a:solidFill>
                </a:rPr>
                <a:t>es, no, </a:t>
              </a:r>
            </a:p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a</a:t>
              </a:r>
              <a:r>
                <a:rPr lang="de-DE" sz="2800" dirty="0" smtClean="0">
                  <a:solidFill>
                    <a:schemeClr val="tx1"/>
                  </a:solidFill>
                </a:rPr>
                <a:t>sk_mum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184315" y="2544861"/>
              <a:ext cx="2900319" cy="1344376"/>
            </a:xfrm>
            <a:prstGeom prst="wedgeEllipseCallout">
              <a:avLst>
                <a:gd name="adj1" fmla="val 127066"/>
                <a:gd name="adj2" fmla="val 621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Outcomes:</a:t>
              </a:r>
            </a:p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y</a:t>
              </a:r>
              <a:r>
                <a:rPr lang="de-DE" sz="2800" dirty="0" smtClean="0">
                  <a:solidFill>
                    <a:schemeClr val="tx1"/>
                  </a:solidFill>
                </a:rPr>
                <a:t>es, no, </a:t>
              </a:r>
            </a:p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a</a:t>
              </a:r>
              <a:r>
                <a:rPr lang="de-DE" sz="2800" dirty="0" smtClean="0">
                  <a:solidFill>
                    <a:schemeClr val="tx1"/>
                  </a:solidFill>
                </a:rPr>
                <a:t>sk_mum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186516" y="2535166"/>
              <a:ext cx="2900319" cy="1344376"/>
            </a:xfrm>
            <a:prstGeom prst="wedgeEllipseCallout">
              <a:avLst>
                <a:gd name="adj1" fmla="val 138285"/>
                <a:gd name="adj2" fmla="val 753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Outcomes:</a:t>
              </a:r>
            </a:p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y</a:t>
              </a:r>
              <a:r>
                <a:rPr lang="de-DE" sz="2800" dirty="0" smtClean="0">
                  <a:solidFill>
                    <a:schemeClr val="tx1"/>
                  </a:solidFill>
                </a:rPr>
                <a:t>es, no, </a:t>
              </a:r>
            </a:p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a</a:t>
              </a:r>
              <a:r>
                <a:rPr lang="de-DE" sz="2800" dirty="0" smtClean="0">
                  <a:solidFill>
                    <a:schemeClr val="tx1"/>
                  </a:solidFill>
                </a:rPr>
                <a:t>sk_mum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8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01" y="877800"/>
            <a:ext cx="5061531" cy="5171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4241" cy="906601"/>
          </a:xfrm>
        </p:spPr>
        <p:txBody>
          <a:bodyPr>
            <a:normAutofit/>
          </a:bodyPr>
          <a:lstStyle/>
          <a:p>
            <a:r>
              <a:rPr lang="de-DE" sz="3800" dirty="0" smtClean="0"/>
              <a:t>Semantics</a:t>
            </a:r>
            <a:endParaRPr lang="de-DE" sz="3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91" y="344039"/>
            <a:ext cx="562562" cy="562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50" y="372841"/>
            <a:ext cx="355073" cy="50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9389" y="400200"/>
            <a:ext cx="395655" cy="477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515" y="1898830"/>
            <a:ext cx="820230" cy="990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018"/>
            <a:ext cx="1035115" cy="1035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1865076"/>
            <a:ext cx="750083" cy="10576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6515" y="3230298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11:00</a:t>
            </a:r>
            <a:endParaRPr lang="de-DE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501" y="3232532"/>
            <a:ext cx="73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</a:t>
            </a:r>
            <a:r>
              <a:rPr lang="de-DE" sz="2400" dirty="0" smtClean="0"/>
              <a:t>:00</a:t>
            </a:r>
            <a:endParaRPr lang="de-DE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2920" y="3232532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10:00</a:t>
            </a:r>
            <a:endParaRPr lang="de-D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6515" y="3691963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11:00</a:t>
            </a:r>
            <a:endParaRPr lang="de-D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47501" y="3694197"/>
            <a:ext cx="73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</a:t>
            </a:r>
            <a:r>
              <a:rPr lang="de-DE" sz="2400" dirty="0" smtClean="0"/>
              <a:t>:00</a:t>
            </a:r>
            <a:endParaRPr lang="de-DE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2920" y="3694197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10:00</a:t>
            </a:r>
            <a:endParaRPr lang="de-DE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9175" y="4155704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12:00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8836" y="4153626"/>
            <a:ext cx="91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12:00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5580" y="4157938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10:00</a:t>
            </a:r>
            <a:endParaRPr lang="de-DE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360" y="4615135"/>
            <a:ext cx="101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12:00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9021" y="4613057"/>
            <a:ext cx="91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12:00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5765" y="4617369"/>
            <a:ext cx="902342" cy="45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12:00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08092E-6 L 0.00104 0.1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6474E-6 L 0 0.09109 L -0.04566 0.17988 " pathEditMode="relative" ptsTypes="A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16301 L 0.00729 0.4134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2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17989 L -0.10018 0.28278 L -0.07379 0.41342 " pathEditMode="relative" ptsTypes="A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41341 L 0.00729 0.826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4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0.41341 L -0.00018 0.74983 L -0.00018 0.83399 " pathEditMode="relative" ptsTypes="AAA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0.24994 L 0.05956 0.32947 L 0.05956 0.64254 L -0.00346 0.74774 L -0.00346 0.82936 " pathEditMode="relative" ptsTypes="AAAAA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1942</Words>
  <Application>Microsoft Office PowerPoint</Application>
  <PresentationFormat>On-screen Show (4:3)</PresentationFormat>
  <Paragraphs>412</Paragraphs>
  <Slides>55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Apothecary</vt:lpstr>
      <vt:lpstr>1_Apothecary</vt:lpstr>
      <vt:lpstr>Austin</vt:lpstr>
      <vt:lpstr>Waveform</vt:lpstr>
      <vt:lpstr>1_Waveform</vt:lpstr>
      <vt:lpstr>2_Waveform</vt:lpstr>
      <vt:lpstr>Office Theme</vt:lpstr>
      <vt:lpstr>Custom Design</vt:lpstr>
      <vt:lpstr>Deterministic Negotiations: Concurrency for Free</vt:lpstr>
      <vt:lpstr>(Multiparty) negotiation </vt:lpstr>
      <vt:lpstr>Negotiation as concurrency primitive</vt:lpstr>
      <vt:lpstr>The Father-Daughter-Mother Negotiation </vt:lpstr>
      <vt:lpstr>The Father-Daughter-Mother Negotiation </vt:lpstr>
      <vt:lpstr>The Father-Daughter-Mother Negotiation </vt:lpstr>
      <vt:lpstr>The Father-Daughter-Mother Negotiation </vt:lpstr>
      <vt:lpstr>An atomic negotiation</vt:lpstr>
      <vt:lpstr>Semantics</vt:lpstr>
      <vt:lpstr>Semantics</vt:lpstr>
      <vt:lpstr>Negotiations as Parallel Computation Model. Parallel Bubblesort</vt:lpstr>
      <vt:lpstr>Negotiations and Petri nets</vt:lpstr>
      <vt:lpstr>Analysis problems: Soundness</vt:lpstr>
      <vt:lpstr>Analysis problems: Soundness</vt:lpstr>
      <vt:lpstr>Analysis problems: Summarization</vt:lpstr>
      <vt:lpstr>Computing summaries</vt:lpstr>
      <vt:lpstr>Computing summaries</vt:lpstr>
      <vt:lpstr>Deterministic negotiations</vt:lpstr>
      <vt:lpstr>Deterministic negotiations</vt:lpstr>
      <vt:lpstr>Det. Negotiations: Reduction Rules</vt:lpstr>
      <vt:lpstr>Rule 1: Merge</vt:lpstr>
      <vt:lpstr>Rule 2: iteration</vt:lpstr>
      <vt:lpstr>Rule 3: shortcut</vt:lpstr>
      <vt:lpstr>Completeness and polynomiality</vt:lpstr>
      <vt:lpstr>The Reducibility Theorem</vt:lpstr>
      <vt:lpstr>Scenarios/Choreographies</vt:lpstr>
      <vt:lpstr>Scenario-based Specifications</vt:lpstr>
      <vt:lpstr>Scenario-based Specifications</vt:lpstr>
      <vt:lpstr>The Realizability Problem</vt:lpstr>
      <vt:lpstr>Realizability for Deterministic Negotiations</vt:lpstr>
      <vt:lpstr>Negotiation programs</vt:lpstr>
      <vt:lpstr>Negotiation programs</vt:lpstr>
      <vt:lpstr>Negotiation programs</vt:lpstr>
      <vt:lpstr>A programming language</vt:lpstr>
      <vt:lpstr>Mazurkiewicz trace semantics </vt:lpstr>
      <vt:lpstr>Semantics of layered composition</vt:lpstr>
      <vt:lpstr>Semantics of layered composition</vt:lpstr>
      <vt:lpstr>Semantics of blocks</vt:lpstr>
      <vt:lpstr>An example </vt:lpstr>
      <vt:lpstr>An example</vt:lpstr>
      <vt:lpstr>Programming deterministic negotiations</vt:lpstr>
      <vt:lpstr>Programming deterministic negotiations</vt:lpstr>
      <vt:lpstr>Programming deterministic negotiations</vt:lpstr>
      <vt:lpstr>Programming deterministic negotiations</vt:lpstr>
      <vt:lpstr>Programming deterministic negotiations</vt:lpstr>
      <vt:lpstr>The Realizability Theorem</vt:lpstr>
      <vt:lpstr>The Realizability Theorem</vt:lpstr>
      <vt:lpstr>From negotiations to programs</vt:lpstr>
      <vt:lpstr>From negotiations to programs</vt:lpstr>
      <vt:lpstr>From negotiations to programs</vt:lpstr>
      <vt:lpstr>Parallel bubblesort</vt:lpstr>
      <vt:lpstr>Open questions</vt:lpstr>
      <vt:lpstr>Open questions</vt:lpstr>
      <vt:lpstr>Two (new?) buzzwords?</vt:lpstr>
      <vt:lpstr>That‘s 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Negotiation as Concurrency Primitive</dc:title>
  <dc:creator>esparza</dc:creator>
  <cp:lastModifiedBy>Esparza</cp:lastModifiedBy>
  <cp:revision>380</cp:revision>
  <cp:lastPrinted>2013-04-25T16:04:10Z</cp:lastPrinted>
  <dcterms:created xsi:type="dcterms:W3CDTF">2013-04-24T11:56:11Z</dcterms:created>
  <dcterms:modified xsi:type="dcterms:W3CDTF">2014-09-04T16:29:09Z</dcterms:modified>
</cp:coreProperties>
</file>