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49" r:id="rId3"/>
    <p:sldId id="603" r:id="rId4"/>
    <p:sldId id="604" r:id="rId5"/>
    <p:sldId id="550" r:id="rId6"/>
    <p:sldId id="605" r:id="rId7"/>
    <p:sldId id="602" r:id="rId8"/>
    <p:sldId id="545" r:id="rId9"/>
    <p:sldId id="385" r:id="rId10"/>
    <p:sldId id="543" r:id="rId11"/>
    <p:sldId id="606" r:id="rId12"/>
    <p:sldId id="547" r:id="rId13"/>
    <p:sldId id="541" r:id="rId14"/>
    <p:sldId id="610" r:id="rId15"/>
    <p:sldId id="542" r:id="rId16"/>
    <p:sldId id="609" r:id="rId17"/>
    <p:sldId id="608" r:id="rId18"/>
    <p:sldId id="611" r:id="rId19"/>
    <p:sldId id="612" r:id="rId20"/>
    <p:sldId id="358" r:id="rId21"/>
    <p:sldId id="491" r:id="rId22"/>
    <p:sldId id="490" r:id="rId23"/>
    <p:sldId id="489" r:id="rId24"/>
    <p:sldId id="359" r:id="rId25"/>
    <p:sldId id="494" r:id="rId26"/>
    <p:sldId id="492" r:id="rId27"/>
    <p:sldId id="493" r:id="rId28"/>
    <p:sldId id="495" r:id="rId29"/>
    <p:sldId id="349" r:id="rId30"/>
    <p:sldId id="499" r:id="rId31"/>
    <p:sldId id="498" r:id="rId32"/>
    <p:sldId id="497" r:id="rId33"/>
    <p:sldId id="496" r:id="rId34"/>
    <p:sldId id="362" r:id="rId35"/>
    <p:sldId id="500" r:id="rId36"/>
    <p:sldId id="502" r:id="rId37"/>
    <p:sldId id="503" r:id="rId38"/>
    <p:sldId id="504" r:id="rId39"/>
    <p:sldId id="505" r:id="rId40"/>
    <p:sldId id="381" r:id="rId41"/>
    <p:sldId id="514" r:id="rId42"/>
    <p:sldId id="382" r:id="rId43"/>
    <p:sldId id="531" r:id="rId44"/>
    <p:sldId id="532" r:id="rId45"/>
    <p:sldId id="533" r:id="rId46"/>
    <p:sldId id="364" r:id="rId47"/>
    <p:sldId id="365" r:id="rId48"/>
    <p:sldId id="366" r:id="rId49"/>
    <p:sldId id="368" r:id="rId50"/>
    <p:sldId id="369" r:id="rId51"/>
    <p:sldId id="370" r:id="rId52"/>
    <p:sldId id="371" r:id="rId53"/>
    <p:sldId id="517" r:id="rId54"/>
    <p:sldId id="607" r:id="rId55"/>
    <p:sldId id="516" r:id="rId56"/>
    <p:sldId id="519" r:id="rId57"/>
    <p:sldId id="518" r:id="rId58"/>
    <p:sldId id="525" r:id="rId59"/>
    <p:sldId id="405" r:id="rId60"/>
    <p:sldId id="534" r:id="rId61"/>
    <p:sldId id="399" r:id="rId62"/>
    <p:sldId id="536" r:id="rId63"/>
    <p:sldId id="526" r:id="rId64"/>
    <p:sldId id="535" r:id="rId65"/>
    <p:sldId id="390" r:id="rId66"/>
    <p:sldId id="403" r:id="rId67"/>
    <p:sldId id="521" r:id="rId68"/>
    <p:sldId id="402" r:id="rId69"/>
    <p:sldId id="520" r:id="rId70"/>
    <p:sldId id="412" r:id="rId71"/>
    <p:sldId id="414" r:id="rId72"/>
    <p:sldId id="538" r:id="rId73"/>
    <p:sldId id="539" r:id="rId74"/>
    <p:sldId id="530" r:id="rId75"/>
    <p:sldId id="551" r:id="rId76"/>
    <p:sldId id="553" r:id="rId77"/>
    <p:sldId id="554" r:id="rId78"/>
    <p:sldId id="555" r:id="rId79"/>
    <p:sldId id="556" r:id="rId80"/>
    <p:sldId id="557" r:id="rId81"/>
    <p:sldId id="558" r:id="rId82"/>
    <p:sldId id="559" r:id="rId83"/>
    <p:sldId id="560" r:id="rId84"/>
    <p:sldId id="561" r:id="rId85"/>
    <p:sldId id="562" r:id="rId86"/>
    <p:sldId id="563" r:id="rId87"/>
    <p:sldId id="564" r:id="rId88"/>
    <p:sldId id="613" r:id="rId89"/>
    <p:sldId id="566" r:id="rId90"/>
    <p:sldId id="567" r:id="rId91"/>
    <p:sldId id="568" r:id="rId92"/>
    <p:sldId id="569" r:id="rId93"/>
    <p:sldId id="570" r:id="rId94"/>
    <p:sldId id="571" r:id="rId95"/>
    <p:sldId id="572" r:id="rId96"/>
    <p:sldId id="573" r:id="rId97"/>
    <p:sldId id="574" r:id="rId98"/>
    <p:sldId id="575" r:id="rId99"/>
    <p:sldId id="576" r:id="rId100"/>
    <p:sldId id="577" r:id="rId101"/>
    <p:sldId id="578" r:id="rId102"/>
    <p:sldId id="579" r:id="rId103"/>
    <p:sldId id="580" r:id="rId104"/>
    <p:sldId id="581" r:id="rId105"/>
    <p:sldId id="582" r:id="rId106"/>
    <p:sldId id="583" r:id="rId107"/>
    <p:sldId id="584" r:id="rId108"/>
    <p:sldId id="585" r:id="rId109"/>
    <p:sldId id="586" r:id="rId110"/>
    <p:sldId id="588" r:id="rId111"/>
    <p:sldId id="589" r:id="rId112"/>
    <p:sldId id="590" r:id="rId113"/>
    <p:sldId id="591" r:id="rId114"/>
    <p:sldId id="592" r:id="rId115"/>
    <p:sldId id="593" r:id="rId116"/>
    <p:sldId id="594" r:id="rId117"/>
    <p:sldId id="595" r:id="rId118"/>
    <p:sldId id="596" r:id="rId119"/>
    <p:sldId id="597" r:id="rId120"/>
    <p:sldId id="598" r:id="rId121"/>
    <p:sldId id="599" r:id="rId122"/>
    <p:sldId id="600" r:id="rId123"/>
    <p:sldId id="601" r:id="rId124"/>
  </p:sldIdLst>
  <p:sldSz cx="9144000" cy="6858000" type="screen4x3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87238" autoAdjust="0"/>
  </p:normalViewPr>
  <p:slideViewPr>
    <p:cSldViewPr>
      <p:cViewPr varScale="1">
        <p:scale>
          <a:sx n="84" d="100"/>
          <a:sy n="84" d="100"/>
        </p:scale>
        <p:origin x="115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4A62-D119-477D-8E8D-AD192DEDDECF}" type="datetimeFigureOut">
              <a:rPr lang="de-DE" smtClean="0"/>
              <a:t>27.03.2018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C008-F9CE-4EE1-94F6-541CA95B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78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4A62-D119-477D-8E8D-AD192DEDDECF}" type="datetimeFigureOut">
              <a:rPr lang="de-DE" smtClean="0"/>
              <a:t>27.03.2018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C008-F9CE-4EE1-94F6-541CA95B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16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4A62-D119-477D-8E8D-AD192DEDDECF}" type="datetimeFigureOut">
              <a:rPr lang="de-DE" smtClean="0"/>
              <a:t>27.03.2018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C008-F9CE-4EE1-94F6-541CA95B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03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4A62-D119-477D-8E8D-AD192DEDDECF}" type="datetimeFigureOut">
              <a:rPr lang="de-DE" smtClean="0"/>
              <a:t>27.03.2018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C008-F9CE-4EE1-94F6-541CA95B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4A62-D119-477D-8E8D-AD192DEDDECF}" type="datetimeFigureOut">
              <a:rPr lang="de-DE" smtClean="0"/>
              <a:t>27.03.2018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C008-F9CE-4EE1-94F6-541CA95B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38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4A62-D119-477D-8E8D-AD192DEDDECF}" type="datetimeFigureOut">
              <a:rPr lang="de-DE" smtClean="0"/>
              <a:t>27.03.2018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C008-F9CE-4EE1-94F6-541CA95B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33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4A62-D119-477D-8E8D-AD192DEDDECF}" type="datetimeFigureOut">
              <a:rPr lang="de-DE" smtClean="0"/>
              <a:t>27.03.2018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C008-F9CE-4EE1-94F6-541CA95B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50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4A62-D119-477D-8E8D-AD192DEDDECF}" type="datetimeFigureOut">
              <a:rPr lang="de-DE" smtClean="0"/>
              <a:t>27.03.2018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C008-F9CE-4EE1-94F6-541CA95B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12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4A62-D119-477D-8E8D-AD192DEDDECF}" type="datetimeFigureOut">
              <a:rPr lang="de-DE" smtClean="0"/>
              <a:t>27.03.2018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C008-F9CE-4EE1-94F6-541CA95B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3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4A62-D119-477D-8E8D-AD192DEDDECF}" type="datetimeFigureOut">
              <a:rPr lang="de-DE" smtClean="0"/>
              <a:t>27.03.2018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C008-F9CE-4EE1-94F6-541CA95B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40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4A62-D119-477D-8E8D-AD192DEDDECF}" type="datetimeFigureOut">
              <a:rPr lang="de-DE" smtClean="0"/>
              <a:t>27.03.2018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DC008-F9CE-4EE1-94F6-541CA95B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F4A62-D119-477D-8E8D-AD192DEDDECF}" type="datetimeFigureOut">
              <a:rPr lang="de-DE" smtClean="0"/>
              <a:t>27.03.2018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DC008-F9CE-4EE1-94F6-541CA95B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92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0.png"/><Relationship Id="rId2" Type="http://schemas.openxmlformats.org/officeDocument/2006/relationships/image" Target="../media/image61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0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3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480.png"/><Relationship Id="rId7" Type="http://schemas.openxmlformats.org/officeDocument/2006/relationships/image" Target="../media/image53.png"/><Relationship Id="rId12" Type="http://schemas.openxmlformats.org/officeDocument/2006/relationships/image" Target="../media/image6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49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68" Type="http://schemas.openxmlformats.org/officeDocument/2006/relationships/image" Target="../media/image107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111.png"/><Relationship Id="rId4" Type="http://schemas.openxmlformats.org/officeDocument/2006/relationships/image" Target="../media/image101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1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11.png"/><Relationship Id="rId5" Type="http://schemas.openxmlformats.org/officeDocument/2006/relationships/image" Target="../media/image1111.png"/><Relationship Id="rId10" Type="http://schemas.openxmlformats.org/officeDocument/2006/relationships/image" Target="../media/image135.png"/><Relationship Id="rId4" Type="http://schemas.openxmlformats.org/officeDocument/2006/relationships/image" Target="../media/image1010.png"/><Relationship Id="rId9" Type="http://schemas.openxmlformats.org/officeDocument/2006/relationships/image" Target="../media/image13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39.png"/><Relationship Id="rId3" Type="http://schemas.openxmlformats.org/officeDocument/2006/relationships/image" Target="../media/image520.png"/><Relationship Id="rId7" Type="http://schemas.openxmlformats.org/officeDocument/2006/relationships/image" Target="../media/image132.png"/><Relationship Id="rId12" Type="http://schemas.openxmlformats.org/officeDocument/2006/relationships/image" Target="../media/image138.png"/><Relationship Id="rId17" Type="http://schemas.openxmlformats.org/officeDocument/2006/relationships/image" Target="../media/image1510.png"/><Relationship Id="rId2" Type="http://schemas.openxmlformats.org/officeDocument/2006/relationships/image" Target="../media/image512.png"/><Relationship Id="rId16" Type="http://schemas.openxmlformats.org/officeDocument/2006/relationships/image" Target="../media/image14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1.png"/><Relationship Id="rId11" Type="http://schemas.openxmlformats.org/officeDocument/2006/relationships/image" Target="../media/image135.png"/><Relationship Id="rId5" Type="http://schemas.openxmlformats.org/officeDocument/2006/relationships/image" Target="../media/image1010.png"/><Relationship Id="rId15" Type="http://schemas.openxmlformats.org/officeDocument/2006/relationships/image" Target="../media/image141.png"/><Relationship Id="rId10" Type="http://schemas.openxmlformats.org/officeDocument/2006/relationships/image" Target="../media/image134.png"/><Relationship Id="rId4" Type="http://schemas.openxmlformats.org/officeDocument/2006/relationships/image" Target="../media/image107.png"/><Relationship Id="rId9" Type="http://schemas.openxmlformats.org/officeDocument/2006/relationships/image" Target="../media/image1211.png"/><Relationship Id="rId14" Type="http://schemas.openxmlformats.org/officeDocument/2006/relationships/image" Target="../media/image13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39.png"/><Relationship Id="rId18" Type="http://schemas.openxmlformats.org/officeDocument/2006/relationships/image" Target="../media/image167.png"/><Relationship Id="rId3" Type="http://schemas.openxmlformats.org/officeDocument/2006/relationships/image" Target="../media/image520.png"/><Relationship Id="rId21" Type="http://schemas.openxmlformats.org/officeDocument/2006/relationships/image" Target="../media/image147.png"/><Relationship Id="rId7" Type="http://schemas.openxmlformats.org/officeDocument/2006/relationships/image" Target="../media/image132.png"/><Relationship Id="rId12" Type="http://schemas.openxmlformats.org/officeDocument/2006/relationships/image" Target="../media/image138.png"/><Relationship Id="rId17" Type="http://schemas.openxmlformats.org/officeDocument/2006/relationships/image" Target="../media/image1510.png"/><Relationship Id="rId2" Type="http://schemas.openxmlformats.org/officeDocument/2006/relationships/image" Target="../media/image512.png"/><Relationship Id="rId16" Type="http://schemas.openxmlformats.org/officeDocument/2006/relationships/image" Target="../media/image1411.png"/><Relationship Id="rId20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1.png"/><Relationship Id="rId11" Type="http://schemas.openxmlformats.org/officeDocument/2006/relationships/image" Target="../media/image135.png"/><Relationship Id="rId5" Type="http://schemas.openxmlformats.org/officeDocument/2006/relationships/image" Target="../media/image1010.png"/><Relationship Id="rId15" Type="http://schemas.openxmlformats.org/officeDocument/2006/relationships/image" Target="../media/image141.png"/><Relationship Id="rId10" Type="http://schemas.openxmlformats.org/officeDocument/2006/relationships/image" Target="../media/image134.png"/><Relationship Id="rId19" Type="http://schemas.openxmlformats.org/officeDocument/2006/relationships/image" Target="../media/image1710.png"/><Relationship Id="rId4" Type="http://schemas.openxmlformats.org/officeDocument/2006/relationships/image" Target="../media/image107.png"/><Relationship Id="rId9" Type="http://schemas.openxmlformats.org/officeDocument/2006/relationships/image" Target="../media/image1211.png"/><Relationship Id="rId14" Type="http://schemas.openxmlformats.org/officeDocument/2006/relationships/image" Target="../media/image131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8.png"/><Relationship Id="rId18" Type="http://schemas.openxmlformats.org/officeDocument/2006/relationships/image" Target="../media/image1510.png"/><Relationship Id="rId3" Type="http://schemas.openxmlformats.org/officeDocument/2006/relationships/image" Target="../media/image520.png"/><Relationship Id="rId21" Type="http://schemas.openxmlformats.org/officeDocument/2006/relationships/image" Target="../media/image1710.png"/><Relationship Id="rId7" Type="http://schemas.openxmlformats.org/officeDocument/2006/relationships/image" Target="../media/image1111.png"/><Relationship Id="rId12" Type="http://schemas.openxmlformats.org/officeDocument/2006/relationships/image" Target="../media/image135.png"/><Relationship Id="rId17" Type="http://schemas.openxmlformats.org/officeDocument/2006/relationships/image" Target="../media/image1411.png"/><Relationship Id="rId2" Type="http://schemas.openxmlformats.org/officeDocument/2006/relationships/image" Target="../media/image512.png"/><Relationship Id="rId16" Type="http://schemas.openxmlformats.org/officeDocument/2006/relationships/image" Target="../media/image141.png"/><Relationship Id="rId20" Type="http://schemas.openxmlformats.org/officeDocument/2006/relationships/image" Target="../media/image5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134.png"/><Relationship Id="rId5" Type="http://schemas.openxmlformats.org/officeDocument/2006/relationships/image" Target="../media/image107.png"/><Relationship Id="rId15" Type="http://schemas.openxmlformats.org/officeDocument/2006/relationships/image" Target="../media/image1311.png"/><Relationship Id="rId23" Type="http://schemas.openxmlformats.org/officeDocument/2006/relationships/image" Target="../media/image147.png"/><Relationship Id="rId10" Type="http://schemas.openxmlformats.org/officeDocument/2006/relationships/image" Target="../media/image1211.png"/><Relationship Id="rId19" Type="http://schemas.openxmlformats.org/officeDocument/2006/relationships/image" Target="../media/image167.png"/><Relationship Id="rId4" Type="http://schemas.openxmlformats.org/officeDocument/2006/relationships/image" Target="../media/image148.png"/><Relationship Id="rId9" Type="http://schemas.openxmlformats.org/officeDocument/2006/relationships/image" Target="../media/image111.png"/><Relationship Id="rId14" Type="http://schemas.openxmlformats.org/officeDocument/2006/relationships/image" Target="../media/image139.png"/><Relationship Id="rId22" Type="http://schemas.openxmlformats.org/officeDocument/2006/relationships/image" Target="../media/image14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5.png"/><Relationship Id="rId18" Type="http://schemas.openxmlformats.org/officeDocument/2006/relationships/image" Target="../media/image1411.png"/><Relationship Id="rId3" Type="http://schemas.openxmlformats.org/officeDocument/2006/relationships/image" Target="../media/image520.png"/><Relationship Id="rId21" Type="http://schemas.openxmlformats.org/officeDocument/2006/relationships/image" Target="../media/image560.png"/><Relationship Id="rId7" Type="http://schemas.openxmlformats.org/officeDocument/2006/relationships/image" Target="../media/image1111.png"/><Relationship Id="rId12" Type="http://schemas.openxmlformats.org/officeDocument/2006/relationships/image" Target="../media/image134.png"/><Relationship Id="rId17" Type="http://schemas.openxmlformats.org/officeDocument/2006/relationships/image" Target="../media/image141.png"/><Relationship Id="rId2" Type="http://schemas.openxmlformats.org/officeDocument/2006/relationships/image" Target="../media/image512.png"/><Relationship Id="rId16" Type="http://schemas.openxmlformats.org/officeDocument/2006/relationships/image" Target="../media/image1311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1211.png"/><Relationship Id="rId24" Type="http://schemas.openxmlformats.org/officeDocument/2006/relationships/image" Target="../media/image147.png"/><Relationship Id="rId5" Type="http://schemas.openxmlformats.org/officeDocument/2006/relationships/image" Target="../media/image107.png"/><Relationship Id="rId15" Type="http://schemas.openxmlformats.org/officeDocument/2006/relationships/image" Target="../media/image139.png"/><Relationship Id="rId23" Type="http://schemas.openxmlformats.org/officeDocument/2006/relationships/image" Target="../media/image146.png"/><Relationship Id="rId10" Type="http://schemas.openxmlformats.org/officeDocument/2006/relationships/image" Target="../media/image149.png"/><Relationship Id="rId19" Type="http://schemas.openxmlformats.org/officeDocument/2006/relationships/image" Target="../media/image1510.png"/><Relationship Id="rId4" Type="http://schemas.openxmlformats.org/officeDocument/2006/relationships/image" Target="../media/image148.png"/><Relationship Id="rId9" Type="http://schemas.openxmlformats.org/officeDocument/2006/relationships/image" Target="../media/image111.png"/><Relationship Id="rId14" Type="http://schemas.openxmlformats.org/officeDocument/2006/relationships/image" Target="../media/image138.png"/><Relationship Id="rId22" Type="http://schemas.openxmlformats.org/officeDocument/2006/relationships/image" Target="../media/image17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5.png"/><Relationship Id="rId18" Type="http://schemas.openxmlformats.org/officeDocument/2006/relationships/image" Target="../media/image1411.png"/><Relationship Id="rId3" Type="http://schemas.openxmlformats.org/officeDocument/2006/relationships/image" Target="../media/image520.png"/><Relationship Id="rId21" Type="http://schemas.openxmlformats.org/officeDocument/2006/relationships/image" Target="../media/image560.png"/><Relationship Id="rId7" Type="http://schemas.openxmlformats.org/officeDocument/2006/relationships/image" Target="../media/image1111.png"/><Relationship Id="rId12" Type="http://schemas.openxmlformats.org/officeDocument/2006/relationships/image" Target="../media/image134.png"/><Relationship Id="rId17" Type="http://schemas.openxmlformats.org/officeDocument/2006/relationships/image" Target="../media/image141.png"/><Relationship Id="rId2" Type="http://schemas.openxmlformats.org/officeDocument/2006/relationships/image" Target="../media/image672.png"/><Relationship Id="rId16" Type="http://schemas.openxmlformats.org/officeDocument/2006/relationships/image" Target="../media/image1311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1211.png"/><Relationship Id="rId24" Type="http://schemas.openxmlformats.org/officeDocument/2006/relationships/image" Target="../media/image147.png"/><Relationship Id="rId5" Type="http://schemas.openxmlformats.org/officeDocument/2006/relationships/image" Target="../media/image107.png"/><Relationship Id="rId15" Type="http://schemas.openxmlformats.org/officeDocument/2006/relationships/image" Target="../media/image139.png"/><Relationship Id="rId23" Type="http://schemas.openxmlformats.org/officeDocument/2006/relationships/image" Target="../media/image146.png"/><Relationship Id="rId10" Type="http://schemas.openxmlformats.org/officeDocument/2006/relationships/image" Target="../media/image149.png"/><Relationship Id="rId19" Type="http://schemas.openxmlformats.org/officeDocument/2006/relationships/image" Target="../media/image1510.png"/><Relationship Id="rId4" Type="http://schemas.openxmlformats.org/officeDocument/2006/relationships/image" Target="../media/image148.png"/><Relationship Id="rId9" Type="http://schemas.openxmlformats.org/officeDocument/2006/relationships/image" Target="../media/image111.png"/><Relationship Id="rId14" Type="http://schemas.openxmlformats.org/officeDocument/2006/relationships/image" Target="../media/image138.png"/><Relationship Id="rId22" Type="http://schemas.openxmlformats.org/officeDocument/2006/relationships/image" Target="../media/image171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5.png"/><Relationship Id="rId18" Type="http://schemas.openxmlformats.org/officeDocument/2006/relationships/image" Target="../media/image1411.png"/><Relationship Id="rId3" Type="http://schemas.openxmlformats.org/officeDocument/2006/relationships/image" Target="../media/image520.png"/><Relationship Id="rId21" Type="http://schemas.openxmlformats.org/officeDocument/2006/relationships/image" Target="../media/image560.png"/><Relationship Id="rId7" Type="http://schemas.openxmlformats.org/officeDocument/2006/relationships/image" Target="../media/image1111.png"/><Relationship Id="rId12" Type="http://schemas.openxmlformats.org/officeDocument/2006/relationships/image" Target="../media/image134.png"/><Relationship Id="rId17" Type="http://schemas.openxmlformats.org/officeDocument/2006/relationships/image" Target="../media/image152.png"/><Relationship Id="rId2" Type="http://schemas.openxmlformats.org/officeDocument/2006/relationships/image" Target="../media/image610.png"/><Relationship Id="rId16" Type="http://schemas.openxmlformats.org/officeDocument/2006/relationships/image" Target="../media/image1311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1211.png"/><Relationship Id="rId24" Type="http://schemas.openxmlformats.org/officeDocument/2006/relationships/image" Target="../media/image147.png"/><Relationship Id="rId5" Type="http://schemas.openxmlformats.org/officeDocument/2006/relationships/image" Target="../media/image107.png"/><Relationship Id="rId15" Type="http://schemas.openxmlformats.org/officeDocument/2006/relationships/image" Target="../media/image139.png"/><Relationship Id="rId23" Type="http://schemas.openxmlformats.org/officeDocument/2006/relationships/image" Target="../media/image146.png"/><Relationship Id="rId10" Type="http://schemas.openxmlformats.org/officeDocument/2006/relationships/image" Target="../media/image149.png"/><Relationship Id="rId19" Type="http://schemas.openxmlformats.org/officeDocument/2006/relationships/image" Target="../media/image1510.png"/><Relationship Id="rId4" Type="http://schemas.openxmlformats.org/officeDocument/2006/relationships/image" Target="../media/image148.png"/><Relationship Id="rId9" Type="http://schemas.openxmlformats.org/officeDocument/2006/relationships/image" Target="../media/image111.png"/><Relationship Id="rId14" Type="http://schemas.openxmlformats.org/officeDocument/2006/relationships/image" Target="../media/image138.png"/><Relationship Id="rId22" Type="http://schemas.openxmlformats.org/officeDocument/2006/relationships/image" Target="../media/image17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135.png"/><Relationship Id="rId18" Type="http://schemas.openxmlformats.org/officeDocument/2006/relationships/image" Target="../media/image46.png"/><Relationship Id="rId3" Type="http://schemas.openxmlformats.org/officeDocument/2006/relationships/image" Target="../media/image630.png"/><Relationship Id="rId21" Type="http://schemas.openxmlformats.org/officeDocument/2006/relationships/image" Target="../media/image48.png"/><Relationship Id="rId7" Type="http://schemas.openxmlformats.org/officeDocument/2006/relationships/image" Target="../media/image24.png"/><Relationship Id="rId12" Type="http://schemas.openxmlformats.org/officeDocument/2006/relationships/image" Target="../media/image690.png"/><Relationship Id="rId17" Type="http://schemas.openxmlformats.org/officeDocument/2006/relationships/image" Target="../media/image730.png"/><Relationship Id="rId25" Type="http://schemas.openxmlformats.org/officeDocument/2006/relationships/image" Target="../media/image850.png"/><Relationship Id="rId2" Type="http://schemas.openxmlformats.org/officeDocument/2006/relationships/image" Target="../media/image220.png"/><Relationship Id="rId16" Type="http://schemas.openxmlformats.org/officeDocument/2006/relationships/image" Target="../media/image45.png"/><Relationship Id="rId20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3.png"/><Relationship Id="rId24" Type="http://schemas.openxmlformats.org/officeDocument/2006/relationships/image" Target="../media/image147.png"/><Relationship Id="rId5" Type="http://schemas.openxmlformats.org/officeDocument/2006/relationships/image" Target="../media/image640.png"/><Relationship Id="rId15" Type="http://schemas.openxmlformats.org/officeDocument/2006/relationships/image" Target="../media/image710.png"/><Relationship Id="rId23" Type="http://schemas.openxmlformats.org/officeDocument/2006/relationships/image" Target="../media/image146.png"/><Relationship Id="rId10" Type="http://schemas.openxmlformats.org/officeDocument/2006/relationships/image" Target="../media/image149.png"/><Relationship Id="rId19" Type="http://schemas.openxmlformats.org/officeDocument/2006/relationships/image" Target="../media/image47.png"/><Relationship Id="rId4" Type="http://schemas.openxmlformats.org/officeDocument/2006/relationships/image" Target="../media/image148.png"/><Relationship Id="rId9" Type="http://schemas.openxmlformats.org/officeDocument/2006/relationships/image" Target="../media/image111.png"/><Relationship Id="rId14" Type="http://schemas.openxmlformats.org/officeDocument/2006/relationships/image" Target="../media/image7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13" Type="http://schemas.openxmlformats.org/officeDocument/2006/relationships/image" Target="../media/image135.png"/><Relationship Id="rId18" Type="http://schemas.openxmlformats.org/officeDocument/2006/relationships/image" Target="../media/image46.png"/><Relationship Id="rId3" Type="http://schemas.openxmlformats.org/officeDocument/2006/relationships/image" Target="../media/image630.png"/><Relationship Id="rId21" Type="http://schemas.openxmlformats.org/officeDocument/2006/relationships/image" Target="../media/image48.png"/><Relationship Id="rId7" Type="http://schemas.openxmlformats.org/officeDocument/2006/relationships/image" Target="../media/image24.png"/><Relationship Id="rId12" Type="http://schemas.openxmlformats.org/officeDocument/2006/relationships/image" Target="../media/image690.png"/><Relationship Id="rId17" Type="http://schemas.openxmlformats.org/officeDocument/2006/relationships/image" Target="../media/image59.png"/><Relationship Id="rId25" Type="http://schemas.openxmlformats.org/officeDocument/2006/relationships/image" Target="../media/image850.png"/><Relationship Id="rId2" Type="http://schemas.openxmlformats.org/officeDocument/2006/relationships/image" Target="../media/image220.png"/><Relationship Id="rId16" Type="http://schemas.openxmlformats.org/officeDocument/2006/relationships/image" Target="../media/image45.png"/><Relationship Id="rId20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3.png"/><Relationship Id="rId24" Type="http://schemas.openxmlformats.org/officeDocument/2006/relationships/image" Target="../media/image147.png"/><Relationship Id="rId5" Type="http://schemas.openxmlformats.org/officeDocument/2006/relationships/image" Target="../media/image640.png"/><Relationship Id="rId15" Type="http://schemas.openxmlformats.org/officeDocument/2006/relationships/image" Target="../media/image710.png"/><Relationship Id="rId23" Type="http://schemas.openxmlformats.org/officeDocument/2006/relationships/image" Target="../media/image146.png"/><Relationship Id="rId10" Type="http://schemas.openxmlformats.org/officeDocument/2006/relationships/image" Target="../media/image149.png"/><Relationship Id="rId19" Type="http://schemas.openxmlformats.org/officeDocument/2006/relationships/image" Target="../media/image47.png"/><Relationship Id="rId4" Type="http://schemas.openxmlformats.org/officeDocument/2006/relationships/image" Target="../media/image148.png"/><Relationship Id="rId9" Type="http://schemas.openxmlformats.org/officeDocument/2006/relationships/image" Target="../media/image111.png"/><Relationship Id="rId14" Type="http://schemas.openxmlformats.org/officeDocument/2006/relationships/image" Target="../media/image70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4.png"/><Relationship Id="rId18" Type="http://schemas.openxmlformats.org/officeDocument/2006/relationships/image" Target="../media/image800.png"/><Relationship Id="rId3" Type="http://schemas.openxmlformats.org/officeDocument/2006/relationships/image" Target="../media/image630.png"/><Relationship Id="rId21" Type="http://schemas.openxmlformats.org/officeDocument/2006/relationships/image" Target="../media/image840.png"/><Relationship Id="rId7" Type="http://schemas.openxmlformats.org/officeDocument/2006/relationships/image" Target="../media/image660.png"/><Relationship Id="rId12" Type="http://schemas.openxmlformats.org/officeDocument/2006/relationships/image" Target="../media/image93.png"/><Relationship Id="rId17" Type="http://schemas.openxmlformats.org/officeDocument/2006/relationships/image" Target="../media/image730.png"/><Relationship Id="rId25" Type="http://schemas.openxmlformats.org/officeDocument/2006/relationships/image" Target="../media/image850.png"/><Relationship Id="rId2" Type="http://schemas.openxmlformats.org/officeDocument/2006/relationships/image" Target="../media/image632.png"/><Relationship Id="rId16" Type="http://schemas.openxmlformats.org/officeDocument/2006/relationships/image" Target="../media/image720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11" Type="http://schemas.openxmlformats.org/officeDocument/2006/relationships/image" Target="../media/image680.png"/><Relationship Id="rId24" Type="http://schemas.openxmlformats.org/officeDocument/2006/relationships/image" Target="../media/image147.png"/><Relationship Id="rId5" Type="http://schemas.openxmlformats.org/officeDocument/2006/relationships/image" Target="../media/image90.png"/><Relationship Id="rId15" Type="http://schemas.openxmlformats.org/officeDocument/2006/relationships/image" Target="../media/image96.png"/><Relationship Id="rId23" Type="http://schemas.openxmlformats.org/officeDocument/2006/relationships/image" Target="../media/image146.png"/><Relationship Id="rId10" Type="http://schemas.openxmlformats.org/officeDocument/2006/relationships/image" Target="../media/image149.png"/><Relationship Id="rId19" Type="http://schemas.openxmlformats.org/officeDocument/2006/relationships/image" Target="../media/image820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Relationship Id="rId14" Type="http://schemas.openxmlformats.org/officeDocument/2006/relationships/image" Target="../media/image9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3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3.png"/><Relationship Id="rId18" Type="http://schemas.openxmlformats.org/officeDocument/2006/relationships/image" Target="../media/image46.png"/><Relationship Id="rId3" Type="http://schemas.openxmlformats.org/officeDocument/2006/relationships/image" Target="../media/image630.png"/><Relationship Id="rId21" Type="http://schemas.openxmlformats.org/officeDocument/2006/relationships/image" Target="../media/image48.png"/><Relationship Id="rId7" Type="http://schemas.openxmlformats.org/officeDocument/2006/relationships/image" Target="../media/image24.png"/><Relationship Id="rId12" Type="http://schemas.openxmlformats.org/officeDocument/2006/relationships/image" Target="../media/image71.png"/><Relationship Id="rId17" Type="http://schemas.openxmlformats.org/officeDocument/2006/relationships/image" Target="../media/image59.png"/><Relationship Id="rId25" Type="http://schemas.openxmlformats.org/officeDocument/2006/relationships/image" Target="../media/image850.png"/><Relationship Id="rId2" Type="http://schemas.openxmlformats.org/officeDocument/2006/relationships/image" Target="../media/image67.png"/><Relationship Id="rId16" Type="http://schemas.openxmlformats.org/officeDocument/2006/relationships/image" Target="../media/image45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3.png"/><Relationship Id="rId24" Type="http://schemas.openxmlformats.org/officeDocument/2006/relationships/image" Target="../media/image147.png"/><Relationship Id="rId5" Type="http://schemas.openxmlformats.org/officeDocument/2006/relationships/image" Target="../media/image68.png"/><Relationship Id="rId15" Type="http://schemas.openxmlformats.org/officeDocument/2006/relationships/image" Target="../media/image75.png"/><Relationship Id="rId23" Type="http://schemas.openxmlformats.org/officeDocument/2006/relationships/image" Target="../media/image146.png"/><Relationship Id="rId10" Type="http://schemas.openxmlformats.org/officeDocument/2006/relationships/image" Target="../media/image149.png"/><Relationship Id="rId19" Type="http://schemas.openxmlformats.org/officeDocument/2006/relationships/image" Target="../media/image47.png"/><Relationship Id="rId4" Type="http://schemas.openxmlformats.org/officeDocument/2006/relationships/image" Target="../media/image89.png"/><Relationship Id="rId9" Type="http://schemas.openxmlformats.org/officeDocument/2006/relationships/image" Target="../media/image70.png"/><Relationship Id="rId14" Type="http://schemas.openxmlformats.org/officeDocument/2006/relationships/image" Target="../media/image7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8" Type="http://schemas.openxmlformats.org/officeDocument/2006/relationships/image" Target="../media/image102.png"/><Relationship Id="rId3" Type="http://schemas.openxmlformats.org/officeDocument/2006/relationships/image" Target="../media/image731.png"/><Relationship Id="rId21" Type="http://schemas.openxmlformats.org/officeDocument/2006/relationships/image" Target="../media/image105.png"/><Relationship Id="rId7" Type="http://schemas.openxmlformats.org/officeDocument/2006/relationships/image" Target="../media/image82.png"/><Relationship Id="rId12" Type="http://schemas.openxmlformats.org/officeDocument/2006/relationships/image" Target="../media/image47.png"/><Relationship Id="rId17" Type="http://schemas.openxmlformats.org/officeDocument/2006/relationships/image" Target="../media/image101.png"/><Relationship Id="rId2" Type="http://schemas.openxmlformats.org/officeDocument/2006/relationships/image" Target="../media/image67.png"/><Relationship Id="rId16" Type="http://schemas.openxmlformats.org/officeDocument/2006/relationships/image" Target="../media/image100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46.png"/><Relationship Id="rId24" Type="http://schemas.openxmlformats.org/officeDocument/2006/relationships/image" Target="../media/image109.png"/><Relationship Id="rId5" Type="http://schemas.openxmlformats.org/officeDocument/2006/relationships/image" Target="../media/image23.png"/><Relationship Id="rId15" Type="http://schemas.openxmlformats.org/officeDocument/2006/relationships/image" Target="../media/image48.png"/><Relationship Id="rId23" Type="http://schemas.openxmlformats.org/officeDocument/2006/relationships/image" Target="../media/image108.png"/><Relationship Id="rId10" Type="http://schemas.openxmlformats.org/officeDocument/2006/relationships/image" Target="../media/image59.png"/><Relationship Id="rId19" Type="http://schemas.openxmlformats.org/officeDocument/2006/relationships/image" Target="../media/image103.png"/><Relationship Id="rId4" Type="http://schemas.openxmlformats.org/officeDocument/2006/relationships/image" Target="../media/image740.png"/><Relationship Id="rId9" Type="http://schemas.openxmlformats.org/officeDocument/2006/relationships/image" Target="../media/image45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/Relationships>
</file>

<file path=ppt/slides/_rels/slide6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18" Type="http://schemas.openxmlformats.org/officeDocument/2006/relationships/image" Target="../media/image87.png"/><Relationship Id="rId26" Type="http://schemas.openxmlformats.org/officeDocument/2006/relationships/image" Target="../media/image114.png"/><Relationship Id="rId3" Type="http://schemas.openxmlformats.org/officeDocument/2006/relationships/image" Target="../media/image110.png"/><Relationship Id="rId21" Type="http://schemas.openxmlformats.org/officeDocument/2006/relationships/image" Target="../media/image99.png"/><Relationship Id="rId34" Type="http://schemas.openxmlformats.org/officeDocument/2006/relationships/image" Target="../media/image158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86.png"/><Relationship Id="rId25" Type="http://schemas.openxmlformats.org/officeDocument/2006/relationships/image" Target="../media/image143.png"/><Relationship Id="rId33" Type="http://schemas.openxmlformats.org/officeDocument/2006/relationships/image" Target="../media/image157.png"/><Relationship Id="rId2" Type="http://schemas.openxmlformats.org/officeDocument/2006/relationships/image" Target="../media/image67.png"/><Relationship Id="rId16" Type="http://schemas.openxmlformats.org/officeDocument/2006/relationships/image" Target="../media/image125.png"/><Relationship Id="rId20" Type="http://schemas.openxmlformats.org/officeDocument/2006/relationships/image" Target="../media/image88.png"/><Relationship Id="rId29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113.png"/><Relationship Id="rId32" Type="http://schemas.openxmlformats.org/officeDocument/2006/relationships/image" Target="../media/image156.png"/><Relationship Id="rId5" Type="http://schemas.openxmlformats.org/officeDocument/2006/relationships/image" Target="../media/image78.png"/><Relationship Id="rId15" Type="http://schemas.openxmlformats.org/officeDocument/2006/relationships/image" Target="../media/image124.png"/><Relationship Id="rId23" Type="http://schemas.openxmlformats.org/officeDocument/2006/relationships/image" Target="../media/image112.png"/><Relationship Id="rId28" Type="http://schemas.openxmlformats.org/officeDocument/2006/relationships/image" Target="../media/image151.png"/><Relationship Id="rId36" Type="http://schemas.openxmlformats.org/officeDocument/2006/relationships/image" Target="../media/image115.png"/><Relationship Id="rId10" Type="http://schemas.openxmlformats.org/officeDocument/2006/relationships/image" Target="../media/image83.png"/><Relationship Id="rId19" Type="http://schemas.openxmlformats.org/officeDocument/2006/relationships/image" Target="../media/image130.png"/><Relationship Id="rId31" Type="http://schemas.openxmlformats.org/officeDocument/2006/relationships/image" Target="../media/image155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Relationship Id="rId14" Type="http://schemas.openxmlformats.org/officeDocument/2006/relationships/image" Target="../media/image123.png"/><Relationship Id="rId22" Type="http://schemas.openxmlformats.org/officeDocument/2006/relationships/image" Target="../media/image104.png"/><Relationship Id="rId27" Type="http://schemas.openxmlformats.org/officeDocument/2006/relationships/image" Target="../media/image150.png"/><Relationship Id="rId30" Type="http://schemas.openxmlformats.org/officeDocument/2006/relationships/image" Target="../media/image154.png"/><Relationship Id="rId35" Type="http://schemas.openxmlformats.org/officeDocument/2006/relationships/image" Target="../media/image159.png"/><Relationship Id="rId8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04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0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.png"/><Relationship Id="rId4" Type="http://schemas.openxmlformats.org/officeDocument/2006/relationships/image" Target="../media/image12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0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1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9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1700808"/>
                <a:ext cx="7630616" cy="216024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One Theorem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Rule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them</a:t>
                </a:r>
                <a:r>
                  <a:rPr lang="de-DE" dirty="0" smtClean="0"/>
                  <a:t> All: </a:t>
                </a:r>
                <a:br>
                  <a:rPr lang="de-DE" dirty="0" smtClean="0"/>
                </a:br>
                <a:r>
                  <a:rPr lang="de-DE" dirty="0" smtClean="0"/>
                  <a:t>A Unified Translation </a:t>
                </a:r>
                <a:br>
                  <a:rPr lang="de-DE" dirty="0" smtClean="0"/>
                </a:br>
                <a:r>
                  <a:rPr lang="de-DE" dirty="0" err="1" smtClean="0"/>
                  <a:t>of</a:t>
                </a:r>
                <a:r>
                  <a:rPr lang="de-DE" dirty="0" smtClean="0"/>
                  <a:t> LTL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DE" dirty="0" smtClean="0"/>
                  <a:t>-</a:t>
                </a:r>
                <a:r>
                  <a:rPr lang="de-DE" dirty="0" err="1" smtClean="0"/>
                  <a:t>Automata</a:t>
                </a:r>
                <a:endParaRPr lang="de-DE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1700808"/>
                <a:ext cx="7630616" cy="2160240"/>
              </a:xfrm>
              <a:blipFill>
                <a:blip r:embed="rId2"/>
                <a:stretch>
                  <a:fillRect l="-639" t="-4520" r="-2238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752600"/>
          </a:xfrm>
        </p:spPr>
        <p:txBody>
          <a:bodyPr/>
          <a:lstStyle/>
          <a:p>
            <a:r>
              <a:rPr lang="de-DE" dirty="0" smtClean="0"/>
              <a:t>Joint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Jan </a:t>
            </a:r>
            <a:r>
              <a:rPr lang="de-DE" dirty="0" err="1" smtClean="0"/>
              <a:t>Kretinsky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Salomon Sickert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43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664" y="1556792"/>
                <a:ext cx="7200800" cy="475252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𝜑</m:t>
                    </m:r>
                    <m:r>
                      <a:rPr lang="de-DE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b="1" i="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 smtClean="0">
                    <a:solidFill>
                      <a:schemeClr val="bg1"/>
                    </a:solidFill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dirty="0" smtClean="0">
                    <a:solidFill>
                      <a:srgbClr val="0070C0"/>
                    </a:solidFill>
                  </a:rPr>
                  <a:t>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b="0" i="1" dirty="0" smtClean="0">
                    <a:solidFill>
                      <a:srgbClr val="0070C0"/>
                    </a:solidFill>
                    <a:latin typeface="Cambria Math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b="0" i="1" dirty="0" smtClean="0">
                    <a:solidFill>
                      <a:schemeClr val="bg1"/>
                    </a:solidFill>
                    <a:latin typeface="Cambria Math"/>
                  </a:rPr>
                  <a:t>	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i="1" dirty="0">
                    <a:solidFill>
                      <a:srgbClr val="0070C0"/>
                    </a:solidFill>
                    <a:latin typeface="Cambria Math"/>
                  </a:rPr>
                  <a:t>	 </a:t>
                </a:r>
                <a:r>
                  <a:rPr lang="de-DE" i="1" dirty="0" smtClean="0">
                    <a:solidFill>
                      <a:srgbClr val="0070C0"/>
                    </a:solidFill>
                    <a:latin typeface="Cambria Math"/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de-DE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i="1" dirty="0">
                    <a:solidFill>
                      <a:srgbClr val="0070C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/>
                      </a:rPr>
                      <m:t>U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/>
                      </a:rPr>
                      <m:t>U</m:t>
                    </m:r>
                  </m:oMath>
                </a14:m>
                <a:endParaRPr lang="de-DE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b="0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de-DE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i="1" dirty="0" smtClean="0">
                    <a:solidFill>
                      <a:srgbClr val="0070C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de-DE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¬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en-US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𝐴𝑃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664" y="1556792"/>
                <a:ext cx="7200800" cy="4752528"/>
              </a:xfrm>
              <a:blipFill>
                <a:blip r:embed="rId3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But </a:t>
            </a:r>
            <a:r>
              <a:rPr lang="de-DE" dirty="0" err="1"/>
              <a:t>then</a:t>
            </a:r>
            <a:r>
              <a:rPr lang="de-DE" dirty="0"/>
              <a:t>,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God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-36512" y="3933056"/>
                <a:ext cx="8964742" cy="266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 indent="-339725">
                  <a:lnSpc>
                    <a:spcPct val="200000"/>
                  </a:lnSpc>
                </a:pPr>
                <a:r>
                  <a:rPr lang="de-DE" dirty="0" smtClean="0"/>
                  <a:t>But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/>
                  <a:t>do </a:t>
                </a:r>
                <a:r>
                  <a:rPr lang="de-DE" dirty="0" err="1"/>
                  <a:t>we</a:t>
                </a:r>
                <a:r>
                  <a:rPr lang="de-DE" dirty="0"/>
                  <a:t> check 1. </a:t>
                </a:r>
                <a:r>
                  <a:rPr lang="de-DE" dirty="0" err="1"/>
                  <a:t>and</a:t>
                </a:r>
                <a:r>
                  <a:rPr lang="de-DE" dirty="0"/>
                  <a:t> 2. ?</a:t>
                </a:r>
              </a:p>
              <a:p>
                <a:pPr marL="1087438" lvl="1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dirty="0" smtClean="0"/>
                  <a:t>Easy </a:t>
                </a:r>
                <a:r>
                  <a:rPr lang="de-DE" dirty="0" err="1" smtClean="0"/>
                  <a:t>exercise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because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belongs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1087438" lvl="1" indent="-514350">
                  <a:lnSpc>
                    <a:spcPct val="160000"/>
                  </a:lnSpc>
                  <a:buFont typeface="+mj-lt"/>
                  <a:buAutoNum type="arabicPeriod"/>
                </a:pPr>
                <a:r>
                  <a:rPr lang="de-DE" dirty="0" smtClean="0"/>
                  <a:t>If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 smtClean="0"/>
                  <a:t>belongs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dirty="0" smtClean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de-DE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we´re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done</a:t>
                </a:r>
                <a:r>
                  <a:rPr lang="de-DE" dirty="0" smtClean="0"/>
                  <a:t>. </a:t>
                </a:r>
                <a:br>
                  <a:rPr lang="de-DE" dirty="0" smtClean="0"/>
                </a:br>
                <a:r>
                  <a:rPr lang="de-DE" dirty="0" err="1" smtClean="0">
                    <a:solidFill>
                      <a:schemeClr val="bg1"/>
                    </a:solidFill>
                  </a:rPr>
                  <a:t>And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if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not? </a:t>
                </a:r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933056"/>
                <a:ext cx="8964742" cy="2664296"/>
              </a:xfrm>
              <a:prstGeom prst="rect">
                <a:avLst/>
              </a:prstGeom>
              <a:blipFill>
                <a:blip r:embed="rId2"/>
                <a:stretch>
                  <a:fillRect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1754" y="1412776"/>
                <a:ext cx="8964742" cy="266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de-DE" u="sng" dirty="0" smtClean="0">
                    <a:solidFill>
                      <a:srgbClr val="C00000"/>
                    </a:solidFill>
                  </a:rPr>
                  <a:t>Theorem 3</a:t>
                </a:r>
                <a:r>
                  <a:rPr lang="de-DE" u="sng" dirty="0"/>
                  <a:t> </a:t>
                </a:r>
              </a:p>
              <a:p>
                <a:pPr marL="22860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de-DE" dirty="0" err="1" smtClean="0"/>
                  <a:t>Let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a </a:t>
                </a:r>
                <a:r>
                  <a:rPr lang="de-DE" dirty="0" err="1"/>
                  <a:t>formula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 a </a:t>
                </a:r>
                <a:r>
                  <a:rPr lang="de-DE" dirty="0" err="1"/>
                  <a:t>word</a:t>
                </a:r>
                <a:r>
                  <a:rPr lang="de-DE" dirty="0" smtClean="0"/>
                  <a:t>.</a:t>
                </a:r>
                <a:r>
                  <a:rPr lang="de-DE" dirty="0"/>
                  <a:t/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914400" indent="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de-DE" dirty="0" smtClean="0">
                  <a:solidFill>
                    <a:srgbClr val="0070C0"/>
                  </a:solidFill>
                </a:endParaRPr>
              </a:p>
              <a:p>
                <a:pPr marL="914400" indent="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4" y="1412776"/>
                <a:ext cx="8964742" cy="2664296"/>
              </a:xfrm>
              <a:prstGeom prst="rect">
                <a:avLst/>
              </a:prstGeom>
              <a:blipFill>
                <a:blip r:embed="rId3"/>
                <a:stretch>
                  <a:fillRect t="-3204" b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2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But </a:t>
            </a:r>
            <a:r>
              <a:rPr lang="de-DE" dirty="0" err="1"/>
              <a:t>then</a:t>
            </a:r>
            <a:r>
              <a:rPr lang="de-DE" dirty="0"/>
              <a:t>,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God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-36512" y="3933056"/>
                <a:ext cx="8964742" cy="266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 indent="-339725">
                  <a:lnSpc>
                    <a:spcPct val="200000"/>
                  </a:lnSpc>
                </a:pPr>
                <a:r>
                  <a:rPr lang="de-DE" dirty="0" smtClean="0"/>
                  <a:t>But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/>
                  <a:t>do </a:t>
                </a:r>
                <a:r>
                  <a:rPr lang="de-DE" dirty="0" err="1"/>
                  <a:t>we</a:t>
                </a:r>
                <a:r>
                  <a:rPr lang="de-DE" dirty="0"/>
                  <a:t> check 1. </a:t>
                </a:r>
                <a:r>
                  <a:rPr lang="de-DE" dirty="0" err="1"/>
                  <a:t>and</a:t>
                </a:r>
                <a:r>
                  <a:rPr lang="de-DE" dirty="0"/>
                  <a:t> 2. ?</a:t>
                </a:r>
              </a:p>
              <a:p>
                <a:pPr marL="1087438" lvl="1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dirty="0" smtClean="0"/>
                  <a:t>Easy </a:t>
                </a:r>
                <a:r>
                  <a:rPr lang="de-DE" dirty="0" err="1" smtClean="0"/>
                  <a:t>exercise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because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belongs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1087438" lvl="1" indent="-514350">
                  <a:lnSpc>
                    <a:spcPct val="160000"/>
                  </a:lnSpc>
                  <a:buFont typeface="+mj-lt"/>
                  <a:buAutoNum type="arabicPeriod"/>
                </a:pPr>
                <a:r>
                  <a:rPr lang="de-DE" dirty="0" smtClean="0"/>
                  <a:t>If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 smtClean="0"/>
                  <a:t>belongs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dirty="0" smtClean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de-DE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we´re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done</a:t>
                </a:r>
                <a:r>
                  <a:rPr lang="de-DE" dirty="0" smtClean="0"/>
                  <a:t>. </a:t>
                </a:r>
                <a:br>
                  <a:rPr lang="de-DE" dirty="0" smtClean="0"/>
                </a:br>
                <a:r>
                  <a:rPr lang="de-DE" dirty="0" err="1" smtClean="0">
                    <a:solidFill>
                      <a:srgbClr val="FF0000"/>
                    </a:solidFill>
                  </a:rPr>
                  <a:t>And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FF0000"/>
                    </a:solidFill>
                  </a:rPr>
                  <a:t>if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 not? </a:t>
                </a: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933056"/>
                <a:ext cx="8964742" cy="2664296"/>
              </a:xfrm>
              <a:prstGeom prst="rect">
                <a:avLst/>
              </a:prstGeom>
              <a:blipFill>
                <a:blip r:embed="rId2"/>
                <a:stretch>
                  <a:fillRect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1754" y="1412776"/>
                <a:ext cx="8964742" cy="266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de-DE" u="sng" dirty="0" smtClean="0">
                    <a:solidFill>
                      <a:srgbClr val="C00000"/>
                    </a:solidFill>
                  </a:rPr>
                  <a:t>Theorem 3</a:t>
                </a:r>
                <a:r>
                  <a:rPr lang="de-DE" u="sng" dirty="0"/>
                  <a:t> </a:t>
                </a:r>
              </a:p>
              <a:p>
                <a:pPr marL="22860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de-DE" dirty="0" err="1" smtClean="0"/>
                  <a:t>Let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a </a:t>
                </a:r>
                <a:r>
                  <a:rPr lang="de-DE" dirty="0" err="1"/>
                  <a:t>formula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 a </a:t>
                </a:r>
                <a:r>
                  <a:rPr lang="de-DE" dirty="0" err="1"/>
                  <a:t>word</a:t>
                </a:r>
                <a:r>
                  <a:rPr lang="de-DE" dirty="0" smtClean="0"/>
                  <a:t>.</a:t>
                </a:r>
                <a:r>
                  <a:rPr lang="de-DE" dirty="0"/>
                  <a:t/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914400" indent="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de-DE" dirty="0" smtClean="0">
                  <a:solidFill>
                    <a:srgbClr val="0070C0"/>
                  </a:solidFill>
                </a:endParaRPr>
              </a:p>
              <a:p>
                <a:pPr marL="914400" indent="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4" y="1412776"/>
                <a:ext cx="8964742" cy="2664296"/>
              </a:xfrm>
              <a:prstGeom prst="rect">
                <a:avLst/>
              </a:prstGeom>
              <a:blipFill>
                <a:blip r:embed="rId3"/>
                <a:stretch>
                  <a:fillRect t="-3204" b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68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But </a:t>
            </a:r>
            <a:r>
              <a:rPr lang="de-DE" dirty="0" err="1"/>
              <a:t>then</a:t>
            </a:r>
            <a:r>
              <a:rPr lang="de-DE" dirty="0"/>
              <a:t>,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God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372200" y="6309320"/>
            <a:ext cx="2297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seantrank.com and parsha60.com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2543399" cy="4601484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499992" y="2132856"/>
            <a:ext cx="2880320" cy="1440160"/>
          </a:xfrm>
          <a:prstGeom prst="wedgeEllipseCallout">
            <a:avLst>
              <a:gd name="adj1" fmla="val -62840"/>
              <a:gd name="adj2" fmla="val 50019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400000"/>
          </a:ln>
        </p:spPr>
        <p:txBody>
          <a:bodyPr lIns="50800" tIns="50800" rIns="50800" bIns="50800" rtlCol="0" anchor="ctr"/>
          <a:lstStyle/>
          <a:p>
            <a:pPr algn="ctr"/>
            <a:r>
              <a:rPr lang="de-DE" dirty="0" smtClean="0">
                <a:latin typeface="Eras Bold ITC" panose="020B0907030504020204" pitchFamily="34" charset="0"/>
              </a:rPr>
              <a:t>Can </a:t>
            </a:r>
            <a:r>
              <a:rPr lang="de-DE" dirty="0" err="1" smtClean="0">
                <a:latin typeface="Eras Bold ITC" panose="020B0907030504020204" pitchFamily="34" charset="0"/>
              </a:rPr>
              <a:t>we</a:t>
            </a:r>
            <a:r>
              <a:rPr lang="de-DE" dirty="0" smtClean="0">
                <a:latin typeface="Eras Bold ITC" panose="020B0907030504020204" pitchFamily="34" charset="0"/>
              </a:rPr>
              <a:t> </a:t>
            </a:r>
            <a:r>
              <a:rPr lang="de-DE" dirty="0" err="1" smtClean="0">
                <a:latin typeface="Eras Bold ITC" panose="020B0907030504020204" pitchFamily="34" charset="0"/>
              </a:rPr>
              <a:t>get</a:t>
            </a:r>
            <a:r>
              <a:rPr lang="de-DE" dirty="0" smtClean="0">
                <a:latin typeface="Eras Bold ITC" panose="020B0907030504020204" pitchFamily="34" charset="0"/>
              </a:rPr>
              <a:t> a </a:t>
            </a:r>
            <a:r>
              <a:rPr lang="de-DE" dirty="0" err="1" smtClean="0">
                <a:latin typeface="Eras Bold ITC" panose="020B0907030504020204" pitchFamily="34" charset="0"/>
              </a:rPr>
              <a:t>bit</a:t>
            </a:r>
            <a:r>
              <a:rPr lang="de-DE" dirty="0" smtClean="0">
                <a:latin typeface="Eras Bold ITC" panose="020B0907030504020204" pitchFamily="34" charset="0"/>
              </a:rPr>
              <a:t> </a:t>
            </a:r>
            <a:r>
              <a:rPr lang="de-DE" dirty="0" err="1" smtClean="0">
                <a:latin typeface="Eras Bold ITC" panose="020B0907030504020204" pitchFamily="34" charset="0"/>
              </a:rPr>
              <a:t>of</a:t>
            </a:r>
            <a:r>
              <a:rPr lang="de-DE" dirty="0" smtClean="0">
                <a:latin typeface="Eras Bold ITC" panose="020B0907030504020204" pitchFamily="34" charset="0"/>
              </a:rPr>
              <a:t> </a:t>
            </a:r>
            <a:r>
              <a:rPr lang="de-DE" dirty="0" err="1" smtClean="0">
                <a:latin typeface="Eras Bold ITC" panose="020B0907030504020204" pitchFamily="34" charset="0"/>
              </a:rPr>
              <a:t>help</a:t>
            </a:r>
            <a:r>
              <a:rPr lang="de-DE" dirty="0" smtClean="0">
                <a:latin typeface="Eras Bold ITC" panose="020B0907030504020204" pitchFamily="34" charset="0"/>
              </a:rPr>
              <a:t> …?</a:t>
            </a:r>
            <a:endParaRPr lang="en-US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smtClean="0">
                <a:solidFill>
                  <a:srgbClr val="FF0000"/>
                </a:solidFill>
              </a:rPr>
              <a:t>dual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 smtClean="0"/>
              <a:t>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712968" cy="5112568"/>
              </a:xfrm>
            </p:spPr>
            <p:txBody>
              <a:bodyPr>
                <a:normAutofit lnSpcReduction="10000"/>
              </a:bodyPr>
              <a:lstStyle/>
              <a:p>
                <a:pPr marL="576263" indent="-457200">
                  <a:lnSpc>
                    <a:spcPct val="120000"/>
                  </a:lnSpc>
                </a:pPr>
                <a:r>
                  <a:rPr lang="de-DE" dirty="0" smtClean="0"/>
                  <a:t>HE </a:t>
                </a:r>
                <a:r>
                  <a:rPr lang="de-DE" dirty="0" err="1" smtClean="0"/>
                  <a:t>reveals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which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formulas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 smtClean="0"/>
                  <a:t> hold </a:t>
                </a:r>
                <a:br>
                  <a:rPr lang="en-US" dirty="0" smtClean="0"/>
                </a:br>
                <a:r>
                  <a:rPr lang="en-US" dirty="0" smtClean="0"/>
                  <a:t>almost everywhere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576263" lvl="1" indent="-45720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𝓕𝓖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 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m:rPr>
                              <m:sty m:val="p"/>
                            </m:rPr>
                            <a:rPr lang="de-DE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LTL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FG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3200" dirty="0" smtClean="0">
                  <a:solidFill>
                    <a:srgbClr val="0070C0"/>
                  </a:solidFill>
                </a:endParaRPr>
              </a:p>
              <a:p>
                <a:pPr marL="576263" indent="-457200">
                  <a:lnSpc>
                    <a:spcPct val="120000"/>
                  </a:lnSpc>
                </a:pPr>
                <a:r>
                  <a:rPr lang="de-DE" dirty="0" smtClean="0"/>
                  <a:t>Further, HE </a:t>
                </a:r>
                <a:r>
                  <a:rPr lang="de-DE" dirty="0" err="1" smtClean="0"/>
                  <a:t>reveals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 smtClean="0"/>
                  <a:t> all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𝓕𝓖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have already stabilized:</a:t>
                </a:r>
              </a:p>
              <a:p>
                <a:pPr marL="576263" indent="-457200">
                  <a:lnSpc>
                    <a:spcPct val="120000"/>
                  </a:lnSpc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𝓕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	</a:t>
                </a:r>
                <a:r>
                  <a:rPr lang="de-DE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576263" indent="-457200">
                  <a:lnSpc>
                    <a:spcPct val="120000"/>
                  </a:lnSpc>
                  <a:buNone/>
                </a:pPr>
                <a:r>
                  <a:rPr lang="de-DE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\ 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𝓕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de-DE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:endParaRPr lang="de-DE" dirty="0" smtClean="0">
                  <a:solidFill>
                    <a:srgbClr val="0070C0"/>
                  </a:solidFill>
                </a:endParaRPr>
              </a:p>
              <a:p>
                <a:pPr marL="576263" indent="-457200">
                  <a:lnSpc>
                    <a:spcPct val="120000"/>
                  </a:lnSpc>
                </a:pPr>
                <a:r>
                  <a:rPr lang="de-DE" dirty="0" err="1" smtClean="0">
                    <a:solidFill>
                      <a:schemeClr val="bg1"/>
                    </a:solidFill>
                  </a:rPr>
                  <a:t>Question</a:t>
                </a: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712968" cy="5112568"/>
              </a:xfrm>
              <a:blipFill>
                <a:blip r:embed="rId2"/>
                <a:stretch>
                  <a:fillRect l="-210" t="-597" r="-140" b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6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>
                    <a:solidFill>
                      <a:schemeClr val="tx1"/>
                    </a:solidFill>
                  </a:rPr>
                  <a:t>The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formula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424936" cy="4536504"/>
              </a:xfrm>
            </p:spPr>
            <p:txBody>
              <a:bodyPr>
                <a:normAutofit fontScale="77500" lnSpcReduction="20000"/>
              </a:bodyPr>
              <a:lstStyle/>
              <a:p>
                <a:pPr marL="512763">
                  <a:lnSpc>
                    <a:spcPct val="120000"/>
                  </a:lnSpc>
                </a:pPr>
                <a:r>
                  <a:rPr lang="de-DE" dirty="0" smtClean="0"/>
                  <a:t>Let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be a set of formulas and let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be a formula. </a:t>
                </a:r>
                <a:br>
                  <a:rPr lang="en-US" dirty="0" smtClean="0"/>
                </a:br>
                <a:r>
                  <a:rPr lang="en-US" dirty="0"/>
                  <a:t>D</a:t>
                </a:r>
                <a:r>
                  <a:rPr lang="en-US" dirty="0" smtClean="0"/>
                  <a:t>efine the formula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(“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advice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”) as follows:</a:t>
                </a:r>
              </a:p>
              <a:p>
                <a:pPr marL="684213" indent="-51435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de-DE" dirty="0"/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of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de-DE" dirty="0" smtClean="0"/>
              </a:p>
              <a:p>
                <a:pPr marL="912813" lvl="1">
                  <a:lnSpc>
                    <a:spcPct val="120000"/>
                  </a:lnSpc>
                </a:pPr>
                <a:r>
                  <a:rPr lang="de-DE" dirty="0"/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de-DE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/>
                  <a:t>If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dirty="0" smtClean="0"/>
              </a:p>
              <a:p>
                <a:pPr marL="912813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⋯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684213" indent="-514350">
                  <a:lnSpc>
                    <a:spcPct val="120000"/>
                  </a:lnSpc>
                  <a:buFont typeface="+mj-lt"/>
                  <a:buAutoNum type="arabicPeriod" startAt="2"/>
                </a:pPr>
                <a:r>
                  <a:rPr lang="de-DE" dirty="0" err="1" smtClean="0"/>
                  <a:t>Otherwise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912813"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424936" cy="4536504"/>
              </a:xfrm>
              <a:blipFill>
                <a:blip r:embed="rId3"/>
                <a:stretch>
                  <a:fillRect t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79657" y="5949280"/>
                <a:ext cx="8568952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>
                  <a:lnSpc>
                    <a:spcPct val="110000"/>
                  </a:lnSpc>
                  <a:spcBef>
                    <a:spcPts val="2400"/>
                  </a:spcBef>
                </a:pPr>
                <a:r>
                  <a:rPr lang="de-DE" sz="2800" dirty="0" err="1" smtClean="0">
                    <a:solidFill>
                      <a:srgbClr val="C00000"/>
                    </a:solidFill>
                  </a:rPr>
                  <a:t>Observe</a:t>
                </a:r>
                <a:r>
                  <a:rPr lang="de-DE" sz="2800" dirty="0" smtClean="0"/>
                  <a:t>: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800" dirty="0" smtClean="0"/>
                  <a:t> is a formula of </a:t>
                </a:r>
                <a14:m>
                  <m:oMath xmlns:m="http://schemas.openxmlformats.org/officeDocument/2006/math">
                    <m:r>
                      <a:rPr lang="de-DE" sz="2800" b="0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sz="2800" b="0" i="1" dirty="0" smtClean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en-US" sz="2800" dirty="0" smtClean="0"/>
                  <a:t>.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.</a:t>
                </a:r>
                <a:endParaRPr lang="de-DE" sz="2800" dirty="0">
                  <a:solidFill>
                    <a:schemeClr val="bg1"/>
                  </a:solidFill>
                </a:endParaRPr>
              </a:p>
              <a:p>
                <a:pPr marL="512763">
                  <a:lnSpc>
                    <a:spcPct val="11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57" y="5949280"/>
                <a:ext cx="8568952" cy="720080"/>
              </a:xfrm>
              <a:prstGeom prst="rect">
                <a:avLst/>
              </a:prstGeom>
              <a:blipFill>
                <a:blip r:embed="rId4"/>
                <a:stretch>
                  <a:fillRect t="-3390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299648"/>
            <a:ext cx="842493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2" lvl="1" indent="0">
              <a:buNone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6340" y="1299648"/>
                <a:ext cx="8078068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 indent="-339725">
                  <a:lnSpc>
                    <a:spcPct val="120000"/>
                  </a:lnSpc>
                </a:pPr>
                <a:r>
                  <a:rPr lang="en-US" sz="3300" dirty="0" smtClean="0"/>
                  <a:t>We use dual help from HIM </a:t>
                </a:r>
                <a:r>
                  <a:rPr lang="de-DE" sz="3300" dirty="0"/>
                  <a:t>to check </a:t>
                </a:r>
                <a14:m>
                  <m:oMath xmlns:m="http://schemas.openxmlformats.org/officeDocument/2006/math">
                    <m:r>
                      <a:rPr lang="de-DE" sz="3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3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3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sz="3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sz="3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de-DE" sz="3300" dirty="0"/>
              </a:p>
              <a:p>
                <a:pPr marL="512763" indent="-339725">
                  <a:lnSpc>
                    <a:spcPct val="120000"/>
                  </a:lnSpc>
                </a:pPr>
                <a:r>
                  <a:rPr lang="en-US" sz="3300" dirty="0" smtClean="0"/>
                  <a:t>Dual help: a set </a:t>
                </a:r>
                <a14:m>
                  <m:oMath xmlns:m="http://schemas.openxmlformats.org/officeDocument/2006/math">
                    <m:r>
                      <a:rPr lang="de-DE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𝓕</m:t>
                    </m:r>
                    <m:sSub>
                      <m:sSubPr>
                        <m:ctrlPr>
                          <a:rPr lang="de-DE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de-DE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de-DE" sz="33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40" y="1299648"/>
                <a:ext cx="8078068" cy="1008112"/>
              </a:xfrm>
              <a:prstGeom prst="rect">
                <a:avLst/>
              </a:prstGeom>
              <a:blipFill>
                <a:blip r:embed="rId2"/>
                <a:stretch>
                  <a:fillRect t="-4819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580788"/>
                <a:ext cx="7992888" cy="2530512"/>
              </a:xfrm>
            </p:spPr>
            <p:txBody>
              <a:bodyPr>
                <a:normAutofit fontScale="92500" lnSpcReduction="20000"/>
              </a:bodyPr>
              <a:lstStyle/>
              <a:p>
                <a:pPr marL="173038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de-DE" sz="2400" u="sng" dirty="0" smtClean="0">
                    <a:solidFill>
                      <a:srgbClr val="C00000"/>
                    </a:solidFill>
                  </a:rPr>
                  <a:t>Theorem 4</a:t>
                </a:r>
                <a:r>
                  <a:rPr lang="de-DE" sz="2400" u="sng" dirty="0" smtClean="0"/>
                  <a:t> </a:t>
                </a:r>
              </a:p>
              <a:p>
                <a:pPr marL="173038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de-DE" sz="2400" dirty="0"/>
                  <a:t>Let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formula</a:t>
                </a:r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400" dirty="0"/>
                  <a:t> a </a:t>
                </a:r>
                <a:r>
                  <a:rPr lang="de-DE" sz="2400" dirty="0" err="1"/>
                  <a:t>word</a:t>
                </a:r>
                <a:r>
                  <a:rPr lang="de-DE" sz="2400" dirty="0" smtClean="0"/>
                  <a:t>.</a:t>
                </a:r>
                <a:endParaRPr lang="de-DE" sz="2400" u="sng" dirty="0"/>
              </a:p>
              <a:p>
                <a:pPr marL="17145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 smtClean="0"/>
                  <a:t>, and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s.t</a:t>
                </a:r>
                <a:r>
                  <a:rPr lang="en-US" sz="2400" dirty="0" err="1"/>
                  <a:t>.</a:t>
                </a:r>
                <a:endParaRPr lang="en-US" sz="2400" dirty="0"/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	</a:t>
                </a:r>
                <a:endParaRPr lang="en-US" sz="2400" dirty="0" smtClean="0">
                  <a:solidFill>
                    <a:schemeClr val="bg1"/>
                  </a:solidFill>
                </a:endParaRPr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		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580788"/>
                <a:ext cx="7992888" cy="2530512"/>
              </a:xfrm>
              <a:blipFill>
                <a:blip r:embed="rId3"/>
                <a:stretch>
                  <a:fillRect t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HIS dual </a:t>
            </a:r>
            <a:r>
              <a:rPr lang="de-DE" dirty="0" err="1"/>
              <a:t>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8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299648"/>
            <a:ext cx="842493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2" lvl="1" indent="0">
              <a:buNone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6340" y="1299648"/>
                <a:ext cx="8078068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 indent="-339725">
                  <a:lnSpc>
                    <a:spcPct val="120000"/>
                  </a:lnSpc>
                </a:pPr>
                <a:r>
                  <a:rPr lang="en-US" sz="3300" dirty="0" smtClean="0"/>
                  <a:t>We use dual help from HIM </a:t>
                </a:r>
                <a:r>
                  <a:rPr lang="de-DE" sz="3300" dirty="0"/>
                  <a:t>to check </a:t>
                </a:r>
                <a14:m>
                  <m:oMath xmlns:m="http://schemas.openxmlformats.org/officeDocument/2006/math">
                    <m:r>
                      <a:rPr lang="de-DE" sz="3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3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3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sz="3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sz="3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de-DE" sz="3300" dirty="0"/>
              </a:p>
              <a:p>
                <a:pPr marL="512763" indent="-339725">
                  <a:lnSpc>
                    <a:spcPct val="120000"/>
                  </a:lnSpc>
                </a:pPr>
                <a:r>
                  <a:rPr lang="en-US" sz="3300" dirty="0" smtClean="0"/>
                  <a:t>Dual help: a set </a:t>
                </a:r>
                <a14:m>
                  <m:oMath xmlns:m="http://schemas.openxmlformats.org/officeDocument/2006/math">
                    <m:r>
                      <a:rPr lang="de-DE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𝓕</m:t>
                    </m:r>
                    <m:sSub>
                      <m:sSubPr>
                        <m:ctrlPr>
                          <a:rPr lang="de-DE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de-DE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de-DE" sz="33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40" y="1299648"/>
                <a:ext cx="8078068" cy="1008112"/>
              </a:xfrm>
              <a:prstGeom prst="rect">
                <a:avLst/>
              </a:prstGeom>
              <a:blipFill>
                <a:blip r:embed="rId2"/>
                <a:stretch>
                  <a:fillRect t="-4819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580788"/>
                <a:ext cx="7992888" cy="2530512"/>
              </a:xfrm>
            </p:spPr>
            <p:txBody>
              <a:bodyPr>
                <a:normAutofit fontScale="92500" lnSpcReduction="20000"/>
              </a:bodyPr>
              <a:lstStyle/>
              <a:p>
                <a:pPr marL="173038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de-DE" sz="2400" u="sng" dirty="0" smtClean="0">
                    <a:solidFill>
                      <a:srgbClr val="C00000"/>
                    </a:solidFill>
                  </a:rPr>
                  <a:t>Theorem 4</a:t>
                </a:r>
                <a:r>
                  <a:rPr lang="de-DE" sz="2400" u="sng" dirty="0" smtClean="0"/>
                  <a:t> </a:t>
                </a:r>
              </a:p>
              <a:p>
                <a:pPr marL="173038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de-DE" sz="2400" dirty="0"/>
                  <a:t>Let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formula</a:t>
                </a:r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400" dirty="0"/>
                  <a:t> a </a:t>
                </a:r>
                <a:r>
                  <a:rPr lang="de-DE" sz="2400" dirty="0" err="1"/>
                  <a:t>word</a:t>
                </a:r>
                <a:r>
                  <a:rPr lang="de-DE" sz="2400" dirty="0" smtClean="0"/>
                  <a:t>.</a:t>
                </a:r>
                <a:endParaRPr lang="de-DE" sz="2400" u="sng" dirty="0"/>
              </a:p>
              <a:p>
                <a:pPr marL="17145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 smtClean="0"/>
                  <a:t> and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s.t</a:t>
                </a:r>
                <a:r>
                  <a:rPr lang="en-US" sz="2400" dirty="0" err="1"/>
                  <a:t>.</a:t>
                </a:r>
                <a:endParaRPr lang="en-US" sz="2400" dirty="0"/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	</a:t>
                </a:r>
                <a:endParaRPr lang="en-US" sz="2400" dirty="0" smtClean="0"/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		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580788"/>
                <a:ext cx="7992888" cy="2530512"/>
              </a:xfrm>
              <a:blipFill>
                <a:blip r:embed="rId3"/>
                <a:stretch>
                  <a:fillRect t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HIS dual </a:t>
            </a:r>
            <a:r>
              <a:rPr lang="de-DE" dirty="0" err="1"/>
              <a:t>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HIS dual </a:t>
            </a:r>
            <a:r>
              <a:rPr lang="de-DE" dirty="0" err="1"/>
              <a:t>help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299648"/>
            <a:ext cx="842493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2" lvl="1" indent="0">
              <a:buNone/>
            </a:pP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6340" y="1299648"/>
                <a:ext cx="8078068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 indent="-339725">
                  <a:lnSpc>
                    <a:spcPct val="120000"/>
                  </a:lnSpc>
                </a:pPr>
                <a:r>
                  <a:rPr lang="en-US" sz="3300" dirty="0" smtClean="0"/>
                  <a:t>We use dual help from HIM </a:t>
                </a:r>
                <a:r>
                  <a:rPr lang="de-DE" sz="3300" dirty="0"/>
                  <a:t>to check </a:t>
                </a:r>
                <a14:m>
                  <m:oMath xmlns:m="http://schemas.openxmlformats.org/officeDocument/2006/math">
                    <m:r>
                      <a:rPr lang="de-DE" sz="3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3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3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sz="3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33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</m:oMath>
                </a14:m>
                <a:endParaRPr lang="de-DE" sz="3300" dirty="0"/>
              </a:p>
              <a:p>
                <a:pPr marL="512763" indent="-339725">
                  <a:lnSpc>
                    <a:spcPct val="120000"/>
                  </a:lnSpc>
                </a:pPr>
                <a:r>
                  <a:rPr lang="en-US" sz="3300" dirty="0" smtClean="0"/>
                  <a:t>Dual help: a set </a:t>
                </a:r>
                <a14:m>
                  <m:oMath xmlns:m="http://schemas.openxmlformats.org/officeDocument/2006/math">
                    <m:r>
                      <a:rPr lang="de-DE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𝓕</m:t>
                    </m:r>
                    <m:sSub>
                      <m:sSubPr>
                        <m:ctrlPr>
                          <a:rPr lang="de-DE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de-DE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de-DE" sz="33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40" y="1299648"/>
                <a:ext cx="8078068" cy="1008112"/>
              </a:xfrm>
              <a:prstGeom prst="rect">
                <a:avLst/>
              </a:prstGeom>
              <a:blipFill>
                <a:blip r:embed="rId2"/>
                <a:stretch>
                  <a:fillRect t="-4819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580788"/>
                <a:ext cx="7992888" cy="2530512"/>
              </a:xfrm>
            </p:spPr>
            <p:txBody>
              <a:bodyPr>
                <a:normAutofit fontScale="92500" lnSpcReduction="20000"/>
              </a:bodyPr>
              <a:lstStyle/>
              <a:p>
                <a:pPr marL="173038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de-DE" sz="2400" u="sng" dirty="0" smtClean="0">
                    <a:solidFill>
                      <a:srgbClr val="C00000"/>
                    </a:solidFill>
                  </a:rPr>
                  <a:t>Theorem 4</a:t>
                </a:r>
                <a:r>
                  <a:rPr lang="de-DE" sz="2400" u="sng" dirty="0" smtClean="0"/>
                  <a:t> </a:t>
                </a:r>
              </a:p>
              <a:p>
                <a:pPr marL="173038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de-DE" sz="2400" dirty="0"/>
                  <a:t>Let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formula</a:t>
                </a:r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400" dirty="0"/>
                  <a:t> a </a:t>
                </a:r>
                <a:r>
                  <a:rPr lang="de-DE" sz="2400" dirty="0" err="1"/>
                  <a:t>word</a:t>
                </a:r>
                <a:r>
                  <a:rPr lang="de-DE" sz="2400" dirty="0" smtClean="0"/>
                  <a:t>.</a:t>
                </a:r>
                <a:endParaRPr lang="de-DE" sz="2400" u="sng" dirty="0"/>
              </a:p>
              <a:p>
                <a:pPr marL="17145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 smtClean="0"/>
                  <a:t> and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s.t</a:t>
                </a:r>
                <a:r>
                  <a:rPr lang="en-US" sz="2400" dirty="0" err="1"/>
                  <a:t>.</a:t>
                </a:r>
                <a:endParaRPr lang="en-US" sz="2400" dirty="0"/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	</a:t>
                </a:r>
                <a:endParaRPr lang="en-US" sz="2400" dirty="0" smtClean="0"/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		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580788"/>
                <a:ext cx="7992888" cy="2530512"/>
              </a:xfrm>
              <a:blipFill>
                <a:blip r:embed="rId3"/>
                <a:stretch>
                  <a:fillRect t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395536" y="5317092"/>
                <a:ext cx="7632848" cy="10753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1313" lvl="1" indent="-341313">
                  <a:lnSpc>
                    <a:spcPct val="120000"/>
                  </a:lnSpc>
                </a:pPr>
                <a:r>
                  <a:rPr lang="de-DE" sz="2400" dirty="0" smtClean="0"/>
                  <a:t>But </a:t>
                </a:r>
                <a:r>
                  <a:rPr lang="de-DE" sz="2400" dirty="0" err="1" smtClean="0"/>
                  <a:t>this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brings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nothing</a:t>
                </a:r>
                <a:r>
                  <a:rPr lang="de-DE" sz="2400" dirty="0" smtClean="0"/>
                  <a:t>!  </a:t>
                </a:r>
                <a:r>
                  <a:rPr lang="de-DE" sz="2400" dirty="0" err="1"/>
                  <a:t>W</a:t>
                </a:r>
                <a:r>
                  <a:rPr lang="de-DE" sz="2400" dirty="0" err="1" smtClean="0"/>
                  <a:t>e</a:t>
                </a:r>
                <a:r>
                  <a:rPr lang="de-DE" sz="2400" dirty="0" smtClean="0"/>
                  <a:t> still </a:t>
                </a:r>
                <a:r>
                  <a:rPr lang="de-DE" sz="2400" dirty="0" err="1" smtClean="0"/>
                  <a:t>have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to</a:t>
                </a:r>
                <a:r>
                  <a:rPr lang="de-DE" sz="2400" dirty="0" smtClean="0"/>
                  <a:t> check 3.!</a:t>
                </a:r>
              </a:p>
              <a:p>
                <a:pPr marL="341313" lvl="1" indent="-341313">
                  <a:lnSpc>
                    <a:spcPct val="120000"/>
                  </a:lnSpc>
                </a:pPr>
                <a:r>
                  <a:rPr lang="de-DE" sz="2400" dirty="0" smtClean="0">
                    <a:solidFill>
                      <a:schemeClr val="bg1"/>
                    </a:solidFill>
                  </a:rPr>
                  <a:t>Yes, but 3.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concerns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smaller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formulas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sSub>
                          <m:sSubPr>
                            <m:ctrlPr>
                              <a:rPr lang="de-DE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m:rPr>
                                <m:sty m:val="p"/>
                              </m:rPr>
                              <a:rPr lang="de-DE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LTL</m:t>
                            </m:r>
                            <m:r>
                              <a:rPr lang="de-DE" sz="24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b>
                            <m:r>
                              <a:rPr lang="de-DE" sz="24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!!</a:t>
                </a:r>
                <a:endParaRPr lang="de-DE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317092"/>
                <a:ext cx="7632848" cy="1075348"/>
              </a:xfrm>
              <a:prstGeom prst="rect">
                <a:avLst/>
              </a:prstGeom>
              <a:blipFill>
                <a:blip r:embed="rId6"/>
                <a:stretch>
                  <a:fillRect l="-1118" t="-565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9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Using</a:t>
            </a:r>
            <a:r>
              <a:rPr lang="de-DE" dirty="0" smtClean="0"/>
              <a:t> HIS dual </a:t>
            </a:r>
            <a:r>
              <a:rPr lang="de-DE" dirty="0" err="1" smtClean="0"/>
              <a:t>help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580788"/>
                <a:ext cx="7992888" cy="2530512"/>
              </a:xfrm>
            </p:spPr>
            <p:txBody>
              <a:bodyPr>
                <a:normAutofit fontScale="92500" lnSpcReduction="20000"/>
              </a:bodyPr>
              <a:lstStyle/>
              <a:p>
                <a:pPr marL="173038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de-DE" sz="2400" u="sng" dirty="0" smtClean="0">
                    <a:solidFill>
                      <a:srgbClr val="C00000"/>
                    </a:solidFill>
                  </a:rPr>
                  <a:t>Theorem 4</a:t>
                </a:r>
                <a:r>
                  <a:rPr lang="de-DE" sz="2400" u="sng" dirty="0" smtClean="0"/>
                  <a:t> </a:t>
                </a:r>
              </a:p>
              <a:p>
                <a:pPr marL="173038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de-DE" sz="2400" dirty="0"/>
                  <a:t>Let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formula</a:t>
                </a:r>
                <a:r>
                  <a:rPr lang="de-DE" sz="2400" dirty="0"/>
                  <a:t>,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400" dirty="0"/>
                  <a:t> a </a:t>
                </a:r>
                <a:r>
                  <a:rPr lang="de-DE" sz="2400" dirty="0" err="1"/>
                  <a:t>word</a:t>
                </a:r>
                <a:r>
                  <a:rPr lang="de-DE" sz="2400" dirty="0" smtClean="0"/>
                  <a:t>.</a:t>
                </a:r>
                <a:endParaRPr lang="de-DE" sz="2400" u="sng" dirty="0"/>
              </a:p>
              <a:p>
                <a:pPr marL="17145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iff</a:t>
                </a:r>
                <a:r>
                  <a:rPr lang="en-US" sz="24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 smtClean="0"/>
                  <a:t> and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s.t</a:t>
                </a:r>
                <a:r>
                  <a:rPr lang="en-US" sz="2400" dirty="0" err="1"/>
                  <a:t>.</a:t>
                </a:r>
                <a:endParaRPr lang="en-US" sz="2400" dirty="0"/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	</a:t>
                </a:r>
                <a:endParaRPr lang="en-US" sz="2400" dirty="0" smtClean="0"/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		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580788"/>
                <a:ext cx="7992888" cy="2530512"/>
              </a:xfrm>
              <a:blipFill>
                <a:blip r:embed="rId2"/>
                <a:stretch>
                  <a:fillRect t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1299648"/>
            <a:ext cx="842493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4862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5317092"/>
            <a:ext cx="8352928" cy="10753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lvl="1" indent="-341313">
              <a:lnSpc>
                <a:spcPct val="120000"/>
              </a:lnSpc>
            </a:pPr>
            <a:r>
              <a:rPr lang="de-DE" sz="2400" dirty="0" smtClean="0"/>
              <a:t>But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brings</a:t>
            </a:r>
            <a:r>
              <a:rPr lang="de-DE" sz="2400" dirty="0" smtClean="0"/>
              <a:t> </a:t>
            </a:r>
            <a:r>
              <a:rPr lang="de-DE" sz="2400" dirty="0" err="1" smtClean="0"/>
              <a:t>nothing</a:t>
            </a:r>
            <a:r>
              <a:rPr lang="de-DE" sz="2400" dirty="0" smtClean="0"/>
              <a:t>!  </a:t>
            </a:r>
            <a:r>
              <a:rPr lang="de-DE" sz="2400" dirty="0" err="1"/>
              <a:t>W</a:t>
            </a:r>
            <a:r>
              <a:rPr lang="de-DE" sz="2400" dirty="0" err="1" smtClean="0"/>
              <a:t>e</a:t>
            </a:r>
            <a:r>
              <a:rPr lang="de-DE" sz="2400" dirty="0" smtClean="0"/>
              <a:t> still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check 3.!</a:t>
            </a:r>
          </a:p>
          <a:p>
            <a:pPr marL="341313" lvl="1" indent="-341313">
              <a:lnSpc>
                <a:spcPct val="120000"/>
              </a:lnSpc>
            </a:pPr>
            <a:r>
              <a:rPr lang="de-DE" sz="2400" dirty="0" smtClean="0"/>
              <a:t>Yes, but 3. </a:t>
            </a:r>
            <a:r>
              <a:rPr lang="de-DE" sz="2400" dirty="0" err="1" smtClean="0"/>
              <a:t>concerns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smaller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formulas</a:t>
            </a:r>
            <a:r>
              <a:rPr lang="de-DE" sz="2400" dirty="0" smtClean="0">
                <a:solidFill>
                  <a:srgbClr val="00B050"/>
                </a:solidFill>
              </a:rPr>
              <a:t> in </a:t>
            </a:r>
            <a:r>
              <a:rPr lang="de-DE" sz="2400" dirty="0" err="1" smtClean="0">
                <a:solidFill>
                  <a:srgbClr val="00B050"/>
                </a:solidFill>
              </a:rPr>
              <a:t>the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subformula</a:t>
            </a:r>
            <a:r>
              <a:rPr lang="de-DE" sz="2400" dirty="0" smtClean="0">
                <a:solidFill>
                  <a:srgbClr val="00B050"/>
                </a:solidFill>
              </a:rPr>
              <a:t> </a:t>
            </a:r>
            <a:r>
              <a:rPr lang="de-DE" sz="2400" dirty="0" err="1" smtClean="0">
                <a:solidFill>
                  <a:srgbClr val="00B050"/>
                </a:solidFill>
              </a:rPr>
              <a:t>order</a:t>
            </a:r>
            <a:r>
              <a:rPr lang="de-DE" sz="2400" dirty="0" smtClean="0"/>
              <a:t>!!</a:t>
            </a:r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66340" y="1299648"/>
                <a:ext cx="8078068" cy="10081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 indent="-339725">
                  <a:lnSpc>
                    <a:spcPct val="120000"/>
                  </a:lnSpc>
                </a:pPr>
                <a:r>
                  <a:rPr lang="en-US" sz="3300" dirty="0" smtClean="0"/>
                  <a:t>We use dual help from HIM </a:t>
                </a:r>
                <a:r>
                  <a:rPr lang="de-DE" sz="3300" dirty="0"/>
                  <a:t>to check </a:t>
                </a:r>
                <a14:m>
                  <m:oMath xmlns:m="http://schemas.openxmlformats.org/officeDocument/2006/math">
                    <m:r>
                      <a:rPr lang="de-DE" sz="3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3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3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sz="3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33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</m:oMath>
                </a14:m>
                <a:endParaRPr lang="de-DE" sz="3300" dirty="0"/>
              </a:p>
              <a:p>
                <a:pPr marL="512763" indent="-339725">
                  <a:lnSpc>
                    <a:spcPct val="120000"/>
                  </a:lnSpc>
                </a:pPr>
                <a:r>
                  <a:rPr lang="en-US" sz="3300" dirty="0" smtClean="0"/>
                  <a:t>Dual help: a set </a:t>
                </a:r>
                <a14:m>
                  <m:oMath xmlns:m="http://schemas.openxmlformats.org/officeDocument/2006/math">
                    <m:r>
                      <a:rPr lang="de-DE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3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𝓕</m:t>
                    </m:r>
                    <m:sSub>
                      <m:sSubPr>
                        <m:ctrlPr>
                          <a:rPr lang="de-DE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3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𝓖</m:t>
                        </m:r>
                      </m:e>
                      <m:sub>
                        <m:r>
                          <a:rPr lang="de-DE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de-DE" sz="33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40" y="1299648"/>
                <a:ext cx="8078068" cy="1008112"/>
              </a:xfrm>
              <a:prstGeom prst="rect">
                <a:avLst/>
              </a:prstGeom>
              <a:blipFill>
                <a:blip r:embed="rId3"/>
                <a:stretch>
                  <a:fillRect t="-4819" b="-11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3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smtClean="0"/>
              <a:t>Master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79512" y="1556792"/>
                <a:ext cx="8784976" cy="39604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buNone/>
                </a:pPr>
                <a:r>
                  <a:rPr lang="de-DE" sz="2800" u="sng" dirty="0" smtClean="0">
                    <a:solidFill>
                      <a:srgbClr val="C00000"/>
                    </a:solidFill>
                  </a:rPr>
                  <a:t>MASTER THEOREM</a:t>
                </a:r>
              </a:p>
              <a:p>
                <a:pPr marL="173038" indent="0">
                  <a:lnSpc>
                    <a:spcPct val="110000"/>
                  </a:lnSpc>
                  <a:buNone/>
                </a:pPr>
                <a:r>
                  <a:rPr lang="de-DE" sz="2800" dirty="0"/>
                  <a:t>Let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800" dirty="0"/>
                  <a:t> </a:t>
                </a:r>
                <a:r>
                  <a:rPr lang="de-DE" sz="2800" dirty="0" err="1"/>
                  <a:t>be</a:t>
                </a:r>
                <a:r>
                  <a:rPr lang="de-DE" sz="2800" dirty="0"/>
                  <a:t> a </a:t>
                </a:r>
                <a:r>
                  <a:rPr lang="de-DE" sz="2800" dirty="0" err="1"/>
                  <a:t>formula</a:t>
                </a:r>
                <a:r>
                  <a:rPr lang="de-DE" sz="2800" dirty="0"/>
                  <a:t>,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800" dirty="0"/>
                  <a:t> a </a:t>
                </a:r>
                <a:r>
                  <a:rPr lang="de-DE" sz="2800" dirty="0" err="1"/>
                  <a:t>word</a:t>
                </a:r>
                <a:r>
                  <a:rPr lang="de-DE" sz="2800" dirty="0" smtClean="0"/>
                  <a:t>.</a:t>
                </a:r>
                <a:endParaRPr lang="de-DE" sz="2800" u="sng" dirty="0" smtClean="0"/>
              </a:p>
              <a:p>
                <a:pPr marL="173038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there exists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800" dirty="0"/>
                  <a:t> and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s.t.</a:t>
                </a:r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556792"/>
                <a:ext cx="8784976" cy="3960440"/>
              </a:xfrm>
              <a:prstGeom prst="rect">
                <a:avLst/>
              </a:prstGeom>
              <a:blipFill>
                <a:blip r:embed="rId2"/>
                <a:stretch>
                  <a:fillRect t="-1385" b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54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Syntax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483768" y="1556792"/>
            <a:ext cx="2376264" cy="3960440"/>
          </a:xfrm>
          <a:prstGeom prst="roundRect">
            <a:avLst/>
          </a:prstGeom>
          <a:noFill/>
          <a:ln w="57150">
            <a:solidFill>
              <a:srgbClr val="FFC000"/>
            </a:solidFill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9632" y="3183069"/>
                <a:ext cx="112428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de-DE" sz="4000" dirty="0" smtClean="0">
                    <a:solidFill>
                      <a:srgbClr val="FFC000"/>
                    </a:solidFill>
                  </a:rPr>
                  <a:t>LTL</a:t>
                </a:r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183069"/>
                <a:ext cx="1124282" cy="707886"/>
              </a:xfrm>
              <a:prstGeom prst="rect">
                <a:avLst/>
              </a:prstGeom>
              <a:blipFill>
                <a:blip r:embed="rId2"/>
                <a:stretch>
                  <a:fillRect t="-15517" r="-1793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664" y="1556792"/>
                <a:ext cx="7200800" cy="475252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𝜑</m:t>
                    </m:r>
                    <m:r>
                      <a:rPr lang="de-DE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b="1" i="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 smtClean="0">
                    <a:solidFill>
                      <a:schemeClr val="bg1"/>
                    </a:solidFill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dirty="0" smtClean="0">
                    <a:solidFill>
                      <a:srgbClr val="0070C0"/>
                    </a:solidFill>
                  </a:rPr>
                  <a:t>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b="0" i="1" dirty="0" smtClean="0">
                    <a:solidFill>
                      <a:srgbClr val="0070C0"/>
                    </a:solidFill>
                    <a:latin typeface="Cambria Math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b="0" i="1" dirty="0" smtClean="0">
                    <a:solidFill>
                      <a:schemeClr val="bg1"/>
                    </a:solidFill>
                    <a:latin typeface="Cambria Math"/>
                  </a:rPr>
                  <a:t>	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i="1" dirty="0">
                    <a:solidFill>
                      <a:srgbClr val="0070C0"/>
                    </a:solidFill>
                    <a:latin typeface="Cambria Math"/>
                  </a:rPr>
                  <a:t>	 </a:t>
                </a:r>
                <a:r>
                  <a:rPr lang="de-DE" i="1" dirty="0" smtClean="0">
                    <a:solidFill>
                      <a:srgbClr val="0070C0"/>
                    </a:solidFill>
                    <a:latin typeface="Cambria Math"/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de-DE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i="1" dirty="0">
                    <a:solidFill>
                      <a:srgbClr val="0070C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/>
                      </a:rPr>
                      <m:t>U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/>
                      </a:rPr>
                      <m:t>U</m:t>
                    </m:r>
                  </m:oMath>
                </a14:m>
                <a:endParaRPr lang="de-DE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b="0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de-DE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i="1" dirty="0" smtClean="0">
                    <a:solidFill>
                      <a:srgbClr val="0070C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de-DE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¬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en-US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𝐴𝑃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664" y="1556792"/>
                <a:ext cx="7200800" cy="4752528"/>
              </a:xfrm>
              <a:blipFill>
                <a:blip r:embed="rId3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00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67744" y="3645024"/>
                <a:ext cx="4176464" cy="64807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sz="240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de-DE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de-DE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m:rPr>
                                <m:sty m:val="p"/>
                              </m:rPr>
                              <a:rPr lang="de-DE" sz="2400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  <m:d>
                              <m:dPr>
                                <m:ctrlPr>
                                  <a:rPr lang="de-DE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de-DE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4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de-DE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de-DE" sz="2000" dirty="0" smtClean="0">
                    <a:solidFill>
                      <a:srgbClr val="C00000"/>
                    </a:solidFill>
                  </a:rPr>
                  <a:t> </a:t>
                </a:r>
                <a:endParaRPr lang="de-DE" sz="2000" i="1" dirty="0" smtClean="0">
                  <a:solidFill>
                    <a:srgbClr val="C00000"/>
                  </a:solidFill>
                </a:endParaRPr>
              </a:p>
              <a:p>
                <a:pPr marL="457200" lvl="1" indent="0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67744" y="3645024"/>
                <a:ext cx="4176464" cy="64807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5661037" y="4667556"/>
                <a:ext cx="3482963" cy="15697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22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de-DE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de-DE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d>
                      </m:e>
                    </m:d>
                    <m:r>
                      <a:rPr lang="de-DE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de-DE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d>
                          <m:dPr>
                            <m:ctrlPr>
                              <a:rPr lang="de-DE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de-DE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m:rPr>
                                <m:sty m:val="p"/>
                              </m:rPr>
                              <a:rPr lang="de-DE" sz="2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de-DE" sz="2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r>
                      <a:rPr lang="de-DE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de-DE" sz="22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20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20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de-DE" sz="2200" b="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200" dirty="0" smtClean="0"/>
              </a:p>
              <a:p>
                <a:pPr marL="457200" lvl="1" indent="0">
                  <a:buFont typeface="Arial" pitchFamily="34" charset="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037" y="4667556"/>
                <a:ext cx="3482963" cy="15697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1560" y="1268760"/>
                <a:ext cx="7920880" cy="20162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buNone/>
                </a:pPr>
                <a:r>
                  <a:rPr lang="de-DE" sz="2300" dirty="0" smtClean="0">
                    <a:solidFill>
                      <a:srgbClr val="C00000"/>
                    </a:solidFill>
                  </a:rPr>
                  <a:t>MASTER THEOREM</a:t>
                </a:r>
                <a:r>
                  <a:rPr lang="de-DE" sz="2300" dirty="0" smtClean="0"/>
                  <a:t>: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iff</a:t>
                </a:r>
                <a:r>
                  <a:rPr lang="en-US" sz="23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 and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300" dirty="0"/>
                  <a:t> s.t.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rgbClr val="0070C0"/>
                    </a:solidFill>
                  </a:rPr>
                  <a:t>		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300" dirty="0" smtClean="0"/>
                  <a:t>	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/>
                  <a:t>		</a:t>
                </a:r>
                <a:endParaRPr lang="en-US" sz="23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268760"/>
                <a:ext cx="7920880" cy="2016224"/>
              </a:xfrm>
              <a:prstGeom prst="rect">
                <a:avLst/>
              </a:prstGeom>
              <a:blipFill>
                <a:blip r:embed="rId4"/>
                <a:stretch>
                  <a:fillRect t="-3625" b="-6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2555776" y="4653136"/>
                <a:ext cx="2937601" cy="15841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2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5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5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2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5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de-D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5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de-DE" sz="25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d>
                      </m:e>
                    </m:d>
                    <m:r>
                      <a:rPr lang="de-DE" sz="25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500" b="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5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5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5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de-DE" sz="25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e-DE" sz="25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5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5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5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5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de-DE" sz="2500" dirty="0" smtClean="0"/>
                  <a:t> </a:t>
                </a:r>
                <a14:m>
                  <m:oMath xmlns:m="http://schemas.openxmlformats.org/officeDocument/2006/math">
                    <m:r>
                      <a:rPr lang="de-DE" sz="25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500" i="1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500"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de-DE" sz="2500" i="1" dirty="0"/>
              </a:p>
              <a:p>
                <a:pPr marL="0" indent="0">
                  <a:buNone/>
                </a:pPr>
                <a:r>
                  <a:rPr lang="de-DE" sz="2500" dirty="0" smtClean="0"/>
                  <a:t> </a:t>
                </a:r>
                <a14:m>
                  <m:oMath xmlns:m="http://schemas.openxmlformats.org/officeDocument/2006/math">
                    <m:r>
                      <a:rPr lang="de-DE" sz="25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50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de-DE" sz="25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false</m:t>
                        </m:r>
                      </m:e>
                    </m:d>
                    <m:r>
                      <a:rPr lang="de-DE" sz="2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de-DE" sz="2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de-DE" sz="2500" dirty="0" smtClean="0"/>
              </a:p>
              <a:p>
                <a:pPr marL="0" indent="0">
                  <a:buNone/>
                </a:pPr>
                <a:r>
                  <a:rPr lang="de-DE" sz="2500" dirty="0" smtClean="0"/>
                  <a:t> </a:t>
                </a:r>
                <a14:m>
                  <m:oMath xmlns:m="http://schemas.openxmlformats.org/officeDocument/2006/math">
                    <m:r>
                      <a:rPr lang="de-DE" sz="25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500" i="1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500"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de-DE" sz="2500" i="1" dirty="0" smtClean="0"/>
              </a:p>
              <a:p>
                <a:pPr marL="457200" lvl="1" indent="0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4653136"/>
                <a:ext cx="2937601" cy="1584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251520" y="4653096"/>
                <a:ext cx="2471916" cy="15121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sz="2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de-DE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000" b="0" i="1" dirty="0" smtClean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de-DE" sz="20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de-DE" sz="2000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0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de-DE" sz="2000" dirty="0" smtClean="0"/>
                  <a:t>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00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de-DE" sz="2000" i="1" dirty="0" smtClean="0"/>
              </a:p>
              <a:p>
                <a:pPr marL="0" indent="0">
                  <a:buNone/>
                </a:pPr>
                <a:r>
                  <a:rPr lang="de-DE" sz="2000" dirty="0" smtClean="0"/>
                  <a:t>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000" b="0" i="0" smtClean="0"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de-DE" sz="2000" i="1" dirty="0" smtClean="0"/>
              </a:p>
              <a:p>
                <a:pPr marL="0" indent="0">
                  <a:buNone/>
                </a:pPr>
                <a:r>
                  <a:rPr lang="de-DE" sz="2000" dirty="0" smtClean="0"/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de-DE" sz="2000" i="1" dirty="0" smtClean="0"/>
              </a:p>
              <a:p>
                <a:pPr marL="457200" lvl="1" indent="0">
                  <a:buNone/>
                </a:pPr>
                <a:endParaRPr lang="en-US" sz="2000" dirty="0" smtClean="0"/>
              </a:p>
              <a:p>
                <a:pPr marL="45720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53096"/>
                <a:ext cx="2471916" cy="15121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2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Constructing</a:t>
            </a:r>
            <a:r>
              <a:rPr lang="de-DE" dirty="0" smtClean="0"/>
              <a:t> </a:t>
            </a:r>
            <a:r>
              <a:rPr lang="de-DE" dirty="0" err="1" smtClean="0"/>
              <a:t>automata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1560" y="1736812"/>
                <a:ext cx="7920880" cy="20162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buNone/>
                </a:pPr>
                <a:r>
                  <a:rPr lang="de-DE" sz="2300" dirty="0" smtClean="0">
                    <a:solidFill>
                      <a:srgbClr val="C00000"/>
                    </a:solidFill>
                  </a:rPr>
                  <a:t>MASTER THEOREM</a:t>
                </a:r>
                <a:r>
                  <a:rPr lang="de-DE" sz="2300" dirty="0" smtClean="0"/>
                  <a:t>: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iff</a:t>
                </a:r>
                <a:r>
                  <a:rPr lang="en-US" sz="23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 and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300" dirty="0"/>
                  <a:t> s.t.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rgbClr val="0070C0"/>
                    </a:solidFill>
                  </a:rPr>
                  <a:t>		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300" dirty="0" smtClean="0"/>
                  <a:t>	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/>
                  <a:t>		</a:t>
                </a:r>
                <a:endParaRPr lang="en-US" sz="23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36812"/>
                <a:ext cx="7920880" cy="2016224"/>
              </a:xfrm>
              <a:prstGeom prst="rect">
                <a:avLst/>
              </a:prstGeom>
              <a:blipFill>
                <a:blip r:embed="rId2"/>
                <a:stretch>
                  <a:fillRect t="-3625" b="-5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02408" y="4365104"/>
                <a:ext cx="7920880" cy="20162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buNone/>
                </a:pPr>
                <a:r>
                  <a:rPr lang="de-DE" sz="2300" dirty="0" smtClean="0">
                    <a:solidFill>
                      <a:schemeClr val="bg1"/>
                    </a:solidFill>
                  </a:rPr>
                  <a:t>MASTER THEOREM: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300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dirty="0" err="1">
                    <a:solidFill>
                      <a:schemeClr val="bg1"/>
                    </a:solidFill>
                  </a:rPr>
                  <a:t>iff</a:t>
                </a:r>
                <a:r>
                  <a:rPr lang="en-US" sz="2300" dirty="0">
                    <a:solidFill>
                      <a:schemeClr val="bg1"/>
                    </a:solidFill>
                  </a:rPr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  <m:r>
                          <a:rPr lang="de-DE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de-DE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dirty="0" smtClean="0">
                    <a:solidFill>
                      <a:schemeClr val="bg1"/>
                    </a:solidFill>
                  </a:rPr>
                  <a:t>s.t</a:t>
                </a:r>
                <a:r>
                  <a:rPr lang="en-US" sz="23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de-DE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3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chemeClr val="bg1"/>
                    </a:solidFill>
                  </a:rPr>
                  <a:t>		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de-DE" sz="23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FG</m:t>
                        </m:r>
                      </m:sub>
                    </m:sSub>
                    <m:r>
                      <a:rPr lang="de-DE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3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300" dirty="0" smtClean="0">
                    <a:solidFill>
                      <a:schemeClr val="bg1"/>
                    </a:solidFill>
                  </a:rPr>
                  <a:t>	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3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3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>
                    <a:solidFill>
                      <a:schemeClr val="bg1"/>
                    </a:solidFill>
                  </a:rPr>
                  <a:t>		</a:t>
                </a:r>
                <a:endParaRPr lang="en-US" sz="2300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08" y="4365104"/>
                <a:ext cx="7920880" cy="2016224"/>
              </a:xfrm>
              <a:prstGeom prst="rect">
                <a:avLst/>
              </a:prstGeom>
              <a:blipFill>
                <a:blip r:embed="rId3"/>
                <a:stretch>
                  <a:fillRect t="-3625" b="-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6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Constructing</a:t>
            </a:r>
            <a:r>
              <a:rPr lang="de-DE" dirty="0" smtClean="0"/>
              <a:t> </a:t>
            </a:r>
            <a:r>
              <a:rPr lang="de-DE" dirty="0" err="1" smtClean="0"/>
              <a:t>automata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1560" y="1736812"/>
                <a:ext cx="7920880" cy="20162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buNone/>
                </a:pPr>
                <a:r>
                  <a:rPr lang="de-DE" sz="2300" dirty="0" smtClean="0">
                    <a:solidFill>
                      <a:srgbClr val="C00000"/>
                    </a:solidFill>
                  </a:rPr>
                  <a:t>MASTER THEOREM</a:t>
                </a:r>
                <a:r>
                  <a:rPr lang="de-DE" sz="2300" dirty="0" smtClean="0"/>
                  <a:t>: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iff</a:t>
                </a:r>
                <a:r>
                  <a:rPr lang="en-US" sz="23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 and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300" dirty="0"/>
                  <a:t> s.t.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rgbClr val="0070C0"/>
                    </a:solidFill>
                  </a:rPr>
                  <a:t>		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300" dirty="0" smtClean="0"/>
                  <a:t>	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/>
                  <a:t>		</a:t>
                </a:r>
                <a:endParaRPr lang="en-US" sz="23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36812"/>
                <a:ext cx="7920880" cy="2016224"/>
              </a:xfrm>
              <a:prstGeom prst="rect">
                <a:avLst/>
              </a:prstGeom>
              <a:blipFill>
                <a:blip r:embed="rId2"/>
                <a:stretch>
                  <a:fillRect t="-3625" b="-5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02408" y="4365104"/>
                <a:ext cx="7920880" cy="20162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buNone/>
                </a:pPr>
                <a:r>
                  <a:rPr lang="de-DE" sz="2300" dirty="0" smtClean="0">
                    <a:solidFill>
                      <a:srgbClr val="C00000"/>
                    </a:solidFill>
                  </a:rPr>
                  <a:t>MASTER THEOREM</a:t>
                </a:r>
                <a:r>
                  <a:rPr lang="de-DE" sz="2300" dirty="0" smtClean="0"/>
                  <a:t>: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iff</a:t>
                </a:r>
                <a:r>
                  <a:rPr lang="en-US" sz="23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300" dirty="0" smtClean="0"/>
                  <a:t>s.t</a:t>
                </a:r>
                <a:r>
                  <a:rPr lang="en-US" sz="2300" dirty="0"/>
                  <a:t>.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rgbClr val="0070C0"/>
                    </a:solidFill>
                  </a:rPr>
                  <a:t>		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300" dirty="0" smtClean="0"/>
                  <a:t>	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/>
                  <a:t>		</a:t>
                </a:r>
                <a:endParaRPr lang="en-US" sz="23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08" y="4365104"/>
                <a:ext cx="7920880" cy="2016224"/>
              </a:xfrm>
              <a:prstGeom prst="rect">
                <a:avLst/>
              </a:prstGeom>
              <a:blipFill>
                <a:blip r:embed="rId3"/>
                <a:stretch>
                  <a:fillRect t="-3625" b="-6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5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Constructing</a:t>
            </a:r>
            <a:r>
              <a:rPr lang="de-DE" dirty="0" smtClean="0"/>
              <a:t> </a:t>
            </a:r>
            <a:r>
              <a:rPr lang="de-DE" dirty="0" err="1" smtClean="0"/>
              <a:t>automata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611560" y="1736812"/>
                <a:ext cx="7920880" cy="20162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buNone/>
                </a:pPr>
                <a:r>
                  <a:rPr lang="de-DE" sz="2300" dirty="0" smtClean="0">
                    <a:solidFill>
                      <a:srgbClr val="C00000"/>
                    </a:solidFill>
                  </a:rPr>
                  <a:t>MASTER THEOREM</a:t>
                </a:r>
                <a:r>
                  <a:rPr lang="de-DE" sz="2300" dirty="0" smtClean="0"/>
                  <a:t>: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iff</a:t>
                </a:r>
                <a:r>
                  <a:rPr lang="en-US" sz="23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 and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300" dirty="0"/>
                  <a:t> s.t.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rgbClr val="0070C0"/>
                    </a:solidFill>
                  </a:rPr>
                  <a:t>		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300" dirty="0" smtClean="0"/>
                  <a:t>	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/>
                  <a:t>		</a:t>
                </a:r>
                <a:endParaRPr lang="en-US" sz="23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736812"/>
                <a:ext cx="7920880" cy="2016224"/>
              </a:xfrm>
              <a:prstGeom prst="rect">
                <a:avLst/>
              </a:prstGeom>
              <a:blipFill>
                <a:blip r:embed="rId2"/>
                <a:stretch>
                  <a:fillRect t="-3625" b="-5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602408" y="4365104"/>
                <a:ext cx="8434088" cy="20162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buNone/>
                </a:pPr>
                <a:r>
                  <a:rPr lang="de-DE" sz="2300" dirty="0" smtClean="0">
                    <a:solidFill>
                      <a:srgbClr val="C00000"/>
                    </a:solidFill>
                  </a:rPr>
                  <a:t>MASTER THEOREM</a:t>
                </a:r>
                <a:r>
                  <a:rPr lang="de-DE" sz="2300" dirty="0" smtClean="0"/>
                  <a:t>: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iff</a:t>
                </a:r>
                <a:r>
                  <a:rPr lang="en-US" sz="23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300" dirty="0" smtClean="0"/>
                  <a:t>s.t</a:t>
                </a:r>
                <a:r>
                  <a:rPr lang="en-US" sz="2300" dirty="0"/>
                  <a:t>.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endParaRPr lang="en-US" sz="2300" dirty="0" smtClean="0">
                  <a:solidFill>
                    <a:srgbClr val="0070C0"/>
                  </a:solidFill>
                </a:endParaRP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de-DE" sz="230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2300" dirty="0" smtClean="0"/>
                  <a:t>	</a:t>
                </a:r>
                <a14:m>
                  <m:oMath xmlns:m="http://schemas.openxmlformats.org/officeDocument/2006/math"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 smtClean="0">
                  <a:solidFill>
                    <a:srgbClr val="C00000"/>
                  </a:solidFill>
                </a:endParaRP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/>
                  <a:t>		</a:t>
                </a:r>
                <a14:m>
                  <m:oMath xmlns:m="http://schemas.openxmlformats.org/officeDocument/2006/math"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sz="23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08" y="4365104"/>
                <a:ext cx="8434088" cy="2016224"/>
              </a:xfrm>
              <a:prstGeom prst="rect">
                <a:avLst/>
              </a:prstGeom>
              <a:blipFill>
                <a:blip r:embed="rId3"/>
                <a:stretch>
                  <a:fillRect t="-3625" b="-6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4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Constructing</a:t>
            </a:r>
            <a:r>
              <a:rPr lang="de-DE" dirty="0"/>
              <a:t> </a:t>
            </a:r>
            <a:r>
              <a:rPr lang="de-DE" dirty="0" err="1"/>
              <a:t>automata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3526128"/>
                <a:ext cx="8352928" cy="3071223"/>
              </a:xfrm>
            </p:spPr>
            <p:txBody>
              <a:bodyPr>
                <a:normAutofit/>
              </a:bodyPr>
              <a:lstStyle/>
              <a:p>
                <a:r>
                  <a:rPr lang="de-DE" sz="2800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be the languages of the words satisfying property </a:t>
                </a:r>
                <a14:m>
                  <m:oMath xmlns:m="http://schemas.openxmlformats.org/officeDocument/2006/math">
                    <m:r>
                      <a:rPr lang="de-DE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i="1" dirty="0">
                  <a:solidFill>
                    <a:srgbClr val="0070C0"/>
                  </a:solidFill>
                </a:endParaRPr>
              </a:p>
              <a:p>
                <a:r>
                  <a:rPr lang="de-DE" sz="2800" dirty="0" err="1"/>
                  <a:t>We</a:t>
                </a:r>
                <a:r>
                  <a:rPr lang="de-DE" sz="2800" dirty="0"/>
                  <a:t> </a:t>
                </a:r>
                <a:r>
                  <a:rPr lang="de-DE" sz="2800" dirty="0" err="1"/>
                  <a:t>have</a:t>
                </a:r>
                <a:endParaRPr lang="de-DE" sz="2800" dirty="0"/>
              </a:p>
              <a:p>
                <a:pPr marL="0" indent="0">
                  <a:buNone/>
                </a:pPr>
                <a:r>
                  <a:rPr lang="de-DE" sz="2800" dirty="0"/>
                  <a:t>         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brk m:alnAt="7"/>
                              </m:rP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⊆</m:t>
                            </m:r>
                            <m:sSub>
                              <m:sSubPr>
                                <m:ctrlPr>
                                  <a:rPr lang="de-DE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8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m:rPr>
                                    <m:sty m:val="p"/>
                                  </m:rPr>
                                  <a:rPr lang="de-DE" sz="28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LTL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de-DE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brk m:alnAt="7"/>
                              </m:rP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⊆</m:t>
                            </m:r>
                            <m:r>
                              <a:rPr lang="de-DE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  <m:r>
                              <m:rPr>
                                <m:sty m:val="p"/>
                              </m:rPr>
                              <a:rPr lang="de-DE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LT</m:t>
                            </m:r>
                            <m:sSub>
                              <m:sSubPr>
                                <m:ctrlPr>
                                  <a:rPr lang="de-DE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e-DE" sz="28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</m:e>
                              <m:sub>
                                <m:r>
                                  <a:rPr lang="de-DE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sub>
                            </m:sSub>
                          </m:e>
                        </m:eqArr>
                      </m:sub>
                      <m:sup/>
                      <m:e>
                        <m:sSubSup>
                          <m:sSubSupPr>
                            <m:ctrlP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d>
                          <m:dPr>
                            <m:ctrlP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</m:e>
                    </m:nary>
                    <m:sSubSup>
                      <m:sSubSup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Sup>
                      <m:sSubSup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3526128"/>
                <a:ext cx="8352928" cy="3071223"/>
              </a:xfrm>
              <a:blipFill>
                <a:blip r:embed="rId2"/>
                <a:stretch>
                  <a:fillRect l="-1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95536" y="1339028"/>
                <a:ext cx="8434088" cy="20162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buNone/>
                </a:pPr>
                <a:r>
                  <a:rPr lang="de-DE" sz="2300" dirty="0" smtClean="0">
                    <a:solidFill>
                      <a:srgbClr val="C00000"/>
                    </a:solidFill>
                  </a:rPr>
                  <a:t>MASTER THEOREM</a:t>
                </a:r>
                <a:r>
                  <a:rPr lang="de-DE" sz="2300" dirty="0" smtClean="0"/>
                  <a:t>: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iff</a:t>
                </a:r>
                <a:r>
                  <a:rPr lang="en-US" sz="23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300" dirty="0" smtClean="0"/>
                  <a:t>s.t</a:t>
                </a:r>
                <a:r>
                  <a:rPr lang="en-US" sz="2300" dirty="0"/>
                  <a:t>.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endParaRPr lang="en-US" sz="2300" dirty="0" smtClean="0">
                  <a:solidFill>
                    <a:srgbClr val="0070C0"/>
                  </a:solidFill>
                </a:endParaRP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de-DE" sz="230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2300" dirty="0" smtClean="0"/>
                  <a:t>	</a:t>
                </a:r>
                <a14:m>
                  <m:oMath xmlns:m="http://schemas.openxmlformats.org/officeDocument/2006/math"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 smtClean="0">
                  <a:solidFill>
                    <a:srgbClr val="C00000"/>
                  </a:solidFill>
                </a:endParaRP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/>
                  <a:t>		</a:t>
                </a:r>
                <a14:m>
                  <m:oMath xmlns:m="http://schemas.openxmlformats.org/officeDocument/2006/math"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sz="23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39028"/>
                <a:ext cx="8434088" cy="2016224"/>
              </a:xfrm>
              <a:prstGeom prst="rect">
                <a:avLst/>
              </a:prstGeom>
              <a:blipFill>
                <a:blip r:embed="rId3"/>
                <a:stretch>
                  <a:fillRect t="-363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8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Constructing</a:t>
            </a:r>
            <a:r>
              <a:rPr lang="de-DE" dirty="0"/>
              <a:t> </a:t>
            </a:r>
            <a:r>
              <a:rPr lang="de-DE" dirty="0" err="1"/>
              <a:t>automata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3526128"/>
                <a:ext cx="8568952" cy="3071224"/>
              </a:xfrm>
            </p:spPr>
            <p:txBody>
              <a:bodyPr>
                <a:normAutofit/>
              </a:bodyPr>
              <a:lstStyle/>
              <a:p>
                <a:r>
                  <a:rPr lang="de-DE" sz="2800" dirty="0" smtClean="0"/>
                  <a:t>Procedure: </a:t>
                </a:r>
              </a:p>
              <a:p>
                <a:pPr lvl="1"/>
                <a:r>
                  <a:rPr lang="de-DE" sz="2400" dirty="0" err="1" smtClean="0"/>
                  <a:t>construct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automata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sz="2400" dirty="0" smtClean="0"/>
                  <a:t> recognizing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lvl="1"/>
                <a:r>
                  <a:rPr lang="en-US" sz="2400" dirty="0" smtClean="0"/>
                  <a:t>use closure under union and intersection.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3526128"/>
                <a:ext cx="8568952" cy="3071224"/>
              </a:xfrm>
              <a:blipFill>
                <a:blip r:embed="rId2"/>
                <a:stretch>
                  <a:fillRect l="-1280" t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395536" y="1339028"/>
                <a:ext cx="8434088" cy="201622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buNone/>
                </a:pPr>
                <a:r>
                  <a:rPr lang="de-DE" sz="2300" dirty="0" smtClean="0">
                    <a:solidFill>
                      <a:srgbClr val="C00000"/>
                    </a:solidFill>
                  </a:rPr>
                  <a:t>MASTER THEOREM</a:t>
                </a:r>
                <a:r>
                  <a:rPr lang="de-DE" sz="2300" dirty="0" smtClean="0"/>
                  <a:t>: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iff</a:t>
                </a:r>
                <a:r>
                  <a:rPr lang="en-US" sz="23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300" dirty="0" smtClean="0"/>
                  <a:t>s.t</a:t>
                </a:r>
                <a:r>
                  <a:rPr lang="en-US" sz="2300" dirty="0"/>
                  <a:t>.</a:t>
                </a: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endParaRPr lang="en-US" sz="2300" dirty="0" smtClean="0">
                  <a:solidFill>
                    <a:srgbClr val="0070C0"/>
                  </a:solidFill>
                </a:endParaRP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de-DE" sz="230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en-US" sz="2300" dirty="0" smtClean="0"/>
                  <a:t>	</a:t>
                </a:r>
                <a14:m>
                  <m:oMath xmlns:m="http://schemas.openxmlformats.org/officeDocument/2006/math"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 smtClean="0">
                  <a:solidFill>
                    <a:srgbClr val="C00000"/>
                  </a:solidFill>
                </a:endParaRPr>
              </a:p>
              <a:p>
                <a:pPr marL="1371600" lvl="1" indent="-566738"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/>
                  <a:t>		</a:t>
                </a:r>
                <a14:m>
                  <m:oMath xmlns:m="http://schemas.openxmlformats.org/officeDocument/2006/math"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sz="23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sz="23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3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39028"/>
                <a:ext cx="8434088" cy="2016224"/>
              </a:xfrm>
              <a:prstGeom prst="rect">
                <a:avLst/>
              </a:prstGeom>
              <a:blipFill>
                <a:blip r:embed="rId3"/>
                <a:stretch>
                  <a:fillRect t="-3636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7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DRAs </a:t>
            </a:r>
            <a:r>
              <a:rPr lang="de-DE" dirty="0" err="1" smtClean="0"/>
              <a:t>for</a:t>
            </a:r>
            <a:r>
              <a:rPr lang="de-DE" dirty="0" smtClean="0"/>
              <a:t> LTL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212976"/>
                <a:ext cx="8784976" cy="3528392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dirty="0" smtClean="0"/>
                  <a:t>DRA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: Union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smtClean="0"/>
                  <a:t>DRAs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pair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indent="-282575"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e>
                        </m:d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de-DE" dirty="0" smtClean="0">
                    <a:solidFill>
                      <a:schemeClr val="bg1"/>
                    </a:solidFill>
                  </a:rPr>
                  <a:t>DRA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: </a:t>
                </a:r>
                <a:r>
                  <a:rPr lang="en-US" dirty="0">
                    <a:solidFill>
                      <a:schemeClr val="bg1"/>
                    </a:solidFill>
                  </a:rPr>
                  <a:t>Intersection of three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DRAs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. 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: States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are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pairs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.  	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de-DE" dirty="0" smtClean="0">
                  <a:solidFill>
                    <a:schemeClr val="bg1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: DRA for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de-D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de-D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a:rPr lang="de-DE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de-DE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FG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.			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de-DE" dirty="0" smtClean="0">
                  <a:solidFill>
                    <a:schemeClr val="bg1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: DRA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for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FG</m:t>
                    </m:r>
                    <m:d>
                      <m:d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. 			Size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de-DE" dirty="0" smtClean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de-DE" dirty="0" smtClean="0">
                    <a:solidFill>
                      <a:schemeClr val="bg1"/>
                    </a:solidFill>
                  </a:rPr>
                  <a:t>Total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size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de-DE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de-DE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e-DE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de-DE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sup>
                    </m:sSup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de-DE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212976"/>
                <a:ext cx="8784976" cy="3528392"/>
              </a:xfrm>
              <a:blipFill>
                <a:blip r:embed="rId2"/>
                <a:stretch>
                  <a:fillRect l="-763"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691680" y="1340768"/>
                <a:ext cx="5832648" cy="158417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lnSpc>
                    <a:spcPct val="120000"/>
                  </a:lnSpc>
                  <a:buNone/>
                </a:pPr>
                <a:r>
                  <a:rPr lang="de-DE" sz="2300" dirty="0" smtClean="0">
                    <a:solidFill>
                      <a:srgbClr val="C00000"/>
                    </a:solidFill>
                  </a:rPr>
                  <a:t>MASTER THEOREM</a:t>
                </a:r>
                <a:r>
                  <a:rPr lang="de-DE" sz="2300" dirty="0" smtClean="0"/>
                  <a:t>: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iff</a:t>
                </a:r>
                <a:r>
                  <a:rPr lang="en-US" sz="23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300" dirty="0" err="1" smtClean="0"/>
                  <a:t>s.t</a:t>
                </a:r>
                <a:r>
                  <a:rPr lang="en-US" sz="2300" dirty="0" err="1"/>
                  <a:t>.</a:t>
                </a:r>
                <a:endParaRPr lang="en-US" sz="2300" dirty="0"/>
              </a:p>
              <a:p>
                <a:pPr marL="1371600" lvl="1" indent="-566738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sz="23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rgbClr val="0070C0"/>
                    </a:solidFill>
                  </a:rPr>
                  <a:t>		</a:t>
                </a:r>
              </a:p>
              <a:p>
                <a:pPr marL="1371600" lvl="1" indent="-566738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300" dirty="0" smtClean="0"/>
                  <a:t>	</a:t>
                </a:r>
              </a:p>
              <a:p>
                <a:pPr marL="1371600" lvl="1" indent="-566738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/>
                  <a:t>		</a:t>
                </a:r>
                <a:endParaRPr lang="en-US" sz="23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340768"/>
                <a:ext cx="5832648" cy="1584176"/>
              </a:xfrm>
              <a:prstGeom prst="rect">
                <a:avLst/>
              </a:prstGeom>
              <a:blipFill>
                <a:blip r:embed="rId3"/>
                <a:stretch>
                  <a:fillRect t="-1154" b="-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3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DRAs </a:t>
            </a:r>
            <a:r>
              <a:rPr lang="de-DE" dirty="0" err="1" smtClean="0"/>
              <a:t>for</a:t>
            </a:r>
            <a:r>
              <a:rPr lang="de-DE" dirty="0" smtClean="0"/>
              <a:t> LTL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212976"/>
                <a:ext cx="8784976" cy="3528392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dirty="0" smtClean="0"/>
                  <a:t>DRA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: Union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smtClean="0"/>
                  <a:t>DRAs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each</a:t>
                </a:r>
                <a:r>
                  <a:rPr lang="de-DE" dirty="0"/>
                  <a:t> pair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 indent="-282575"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</m:e>
                        </m:d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de-DE" dirty="0" smtClean="0"/>
                  <a:t>DRA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Intersection of three </a:t>
                </a:r>
                <a:r>
                  <a:rPr lang="en-US" dirty="0" smtClean="0"/>
                  <a:t>DRAs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de-DE" dirty="0" smtClean="0"/>
                  <a:t>: See </a:t>
                </a:r>
                <a:r>
                  <a:rPr lang="de-DE" dirty="0" err="1" smtClean="0"/>
                  <a:t>next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slide</a:t>
                </a:r>
                <a:r>
                  <a:rPr lang="de-DE" dirty="0" smtClean="0"/>
                  <a:t>				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de-DE" dirty="0" smtClean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dirty="0" smtClean="0"/>
                  <a:t>: </a:t>
                </a:r>
                <a:r>
                  <a:rPr lang="de-DE" dirty="0" err="1" smtClean="0"/>
                  <a:t>Intersection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DRAs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 smtClean="0"/>
                  <a:t>.		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de-DE" dirty="0" smtClean="0"/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de-DE" dirty="0" smtClean="0"/>
                  <a:t>: DRA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de-DE" dirty="0" smtClean="0"/>
                  <a:t>. 			Size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de-DE" dirty="0" smtClean="0"/>
              </a:p>
              <a:p>
                <a:pPr>
                  <a:lnSpc>
                    <a:spcPct val="120000"/>
                  </a:lnSpc>
                </a:pPr>
                <a:r>
                  <a:rPr lang="de-DE" dirty="0" smtClean="0"/>
                  <a:t>Total </a:t>
                </a:r>
                <a:r>
                  <a:rPr lang="de-DE" dirty="0" err="1" smtClean="0"/>
                  <a:t>size</a:t>
                </a:r>
                <a:r>
                  <a:rPr lang="de-DE" dirty="0" smtClean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de-DE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de-DE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de-DE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de-DE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</m:sup>
                            </m:sSup>
                          </m:e>
                        </m:d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sup>
                    </m:sSup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de-DE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212976"/>
                <a:ext cx="8784976" cy="3528392"/>
              </a:xfrm>
              <a:blipFill>
                <a:blip r:embed="rId2"/>
                <a:stretch>
                  <a:fillRect l="-763"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691680" y="1340768"/>
                <a:ext cx="5832648" cy="158417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lnSpc>
                    <a:spcPct val="120000"/>
                  </a:lnSpc>
                  <a:buNone/>
                </a:pPr>
                <a:r>
                  <a:rPr lang="de-DE" sz="2300" dirty="0" smtClean="0">
                    <a:solidFill>
                      <a:srgbClr val="C00000"/>
                    </a:solidFill>
                  </a:rPr>
                  <a:t>MASTER THEOREM</a:t>
                </a:r>
                <a:r>
                  <a:rPr lang="de-DE" sz="2300" dirty="0" smtClean="0"/>
                  <a:t>: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iff</a:t>
                </a:r>
                <a:r>
                  <a:rPr lang="en-US" sz="23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300" dirty="0" err="1" smtClean="0"/>
                  <a:t>s.t</a:t>
                </a:r>
                <a:r>
                  <a:rPr lang="en-US" sz="2300" dirty="0" err="1"/>
                  <a:t>.</a:t>
                </a:r>
                <a:endParaRPr lang="en-US" sz="2300" dirty="0"/>
              </a:p>
              <a:p>
                <a:pPr marL="1371600" lvl="1" indent="-566738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sz="23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rgbClr val="0070C0"/>
                    </a:solidFill>
                  </a:rPr>
                  <a:t>		</a:t>
                </a:r>
              </a:p>
              <a:p>
                <a:pPr marL="1371600" lvl="1" indent="-566738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300" dirty="0" smtClean="0"/>
                  <a:t>	</a:t>
                </a:r>
              </a:p>
              <a:p>
                <a:pPr marL="1371600" lvl="1" indent="-566738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/>
                  <a:t>		</a:t>
                </a:r>
                <a:endParaRPr lang="en-US" sz="23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340768"/>
                <a:ext cx="5832648" cy="1584176"/>
              </a:xfrm>
              <a:prstGeom prst="rect">
                <a:avLst/>
              </a:prstGeom>
              <a:blipFill>
                <a:blip r:embed="rId3"/>
                <a:stretch>
                  <a:fillRect t="-1154" b="-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The </a:t>
                </a:r>
                <a:r>
                  <a:rPr lang="de-DE" dirty="0" err="1" smtClean="0"/>
                  <a:t>automaton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360" y="1484784"/>
                <a:ext cx="8435280" cy="504056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de-DE" dirty="0" smtClean="0"/>
                  <a:t>DRA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words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satisfying</a:t>
                </a:r>
                <a:endParaRPr lang="de-DE" dirty="0" smtClean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de-DE" dirty="0" smtClean="0"/>
                  <a:t>States: </a:t>
                </a:r>
                <a:r>
                  <a:rPr lang="de-DE" dirty="0" err="1" smtClean="0"/>
                  <a:t>pairs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formulas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b="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de-DE" dirty="0" smtClean="0"/>
                  <a:t>Initial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e>
                    </m:d>
                  </m:oMath>
                </a14:m>
                <a:endParaRPr lang="de-DE" b="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de-DE" dirty="0" smtClean="0"/>
                  <a:t>The </a:t>
                </a:r>
                <a:r>
                  <a:rPr lang="de-DE" dirty="0" err="1" smtClean="0"/>
                  <a:t>first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component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tracks</a:t>
                </a:r>
                <a:r>
                  <a:rPr lang="de-DE" dirty="0" smtClean="0"/>
                  <a:t>“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de-DE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de-DE" dirty="0" smtClean="0"/>
                  <a:t>The </a:t>
                </a:r>
                <a:r>
                  <a:rPr lang="de-DE" dirty="0" err="1" smtClean="0"/>
                  <a:t>second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component</a:t>
                </a:r>
                <a:r>
                  <a:rPr lang="de-DE" dirty="0"/>
                  <a:t> </a:t>
                </a:r>
                <a:r>
                  <a:rPr lang="de-DE" dirty="0" smtClean="0"/>
                  <a:t>„</a:t>
                </a:r>
                <a:r>
                  <a:rPr lang="de-DE" dirty="0" err="1" smtClean="0"/>
                  <a:t>simulates</a:t>
                </a:r>
                <a:r>
                  <a:rPr lang="de-DE" dirty="0" smtClean="0"/>
                  <a:t>“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automaton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de-DE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de-DE" dirty="0" smtClean="0"/>
                  <a:t>If a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false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reached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continue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:endParaRPr lang="de-DE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360" y="1484784"/>
                <a:ext cx="8435280" cy="5040560"/>
              </a:xfrm>
              <a:blipFill>
                <a:blip r:embed="rId3"/>
                <a:stretch>
                  <a:fillRect l="-1445" t="-1453" r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49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NBAs </a:t>
            </a:r>
            <a:r>
              <a:rPr lang="de-DE" dirty="0" err="1" smtClean="0"/>
              <a:t>for</a:t>
            </a:r>
            <a:r>
              <a:rPr lang="de-DE" dirty="0" smtClean="0"/>
              <a:t> LTL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3284984"/>
                <a:ext cx="8928992" cy="3456384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b="0" dirty="0" smtClean="0"/>
                  <a:t>NBA</a:t>
                </a:r>
                <a:r>
                  <a:rPr lang="de-DE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size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 smtClean="0"/>
                  <a:t>: Union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NBAs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de-DE" dirty="0" smtClean="0"/>
                  <a:t>, </a:t>
                </a:r>
                <a:r>
                  <a:rPr lang="de-DE" dirty="0" err="1" smtClean="0"/>
                  <a:t>one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each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de-DE" dirty="0" smtClean="0"/>
                  <a:t>NBA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 smtClean="0"/>
                  <a:t>: Intersection of three NBAs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de-DE" dirty="0" smtClean="0"/>
                  <a:t>: </a:t>
                </a:r>
                <a:r>
                  <a:rPr lang="de-DE" dirty="0" err="1" smtClean="0"/>
                  <a:t>Guess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dirty="0" smtClean="0"/>
                  <a:t>where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 smtClean="0"/>
                  <a:t>. Check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de-DE" dirty="0" smtClean="0"/>
                  <a:t>. 	Size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 smtClean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dirty="0" smtClean="0"/>
                  <a:t>: NBA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de-DE" dirty="0" smtClean="0"/>
                  <a:t>. 				Size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 smtClean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de-DE" dirty="0" smtClean="0"/>
                  <a:t>: NBA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de-DE" dirty="0" smtClean="0"/>
                  <a:t>. 				Size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 smtClean="0"/>
              </a:p>
              <a:p>
                <a:pPr>
                  <a:lnSpc>
                    <a:spcPct val="120000"/>
                  </a:lnSpc>
                </a:pPr>
                <a:r>
                  <a:rPr lang="de-DE" dirty="0" smtClean="0"/>
                  <a:t>Total </a:t>
                </a:r>
                <a:r>
                  <a:rPr lang="de-DE" dirty="0" err="1" smtClean="0"/>
                  <a:t>size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de-D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3284984"/>
                <a:ext cx="8928992" cy="3456384"/>
              </a:xfrm>
              <a:blipFill>
                <a:blip r:embed="rId2"/>
                <a:stretch>
                  <a:fillRect l="-1025" t="-1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691680" y="1340768"/>
                <a:ext cx="5832648" cy="158417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lnSpc>
                    <a:spcPct val="120000"/>
                  </a:lnSpc>
                  <a:buNone/>
                </a:pPr>
                <a:r>
                  <a:rPr lang="de-DE" sz="2300" dirty="0" smtClean="0">
                    <a:solidFill>
                      <a:srgbClr val="C00000"/>
                    </a:solidFill>
                  </a:rPr>
                  <a:t>MASTER THEOREM</a:t>
                </a:r>
                <a:r>
                  <a:rPr lang="de-DE" sz="2300" dirty="0" smtClean="0"/>
                  <a:t>: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iff</a:t>
                </a:r>
                <a:r>
                  <a:rPr lang="en-US" sz="23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300" dirty="0" err="1" smtClean="0"/>
                  <a:t>s.t</a:t>
                </a:r>
                <a:r>
                  <a:rPr lang="en-US" sz="2300" dirty="0" err="1"/>
                  <a:t>.</a:t>
                </a:r>
                <a:endParaRPr lang="en-US" sz="2300" dirty="0"/>
              </a:p>
              <a:p>
                <a:pPr marL="1371600" lvl="1" indent="-566738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sz="23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rgbClr val="0070C0"/>
                    </a:solidFill>
                  </a:rPr>
                  <a:t>		</a:t>
                </a:r>
              </a:p>
              <a:p>
                <a:pPr marL="1371600" lvl="1" indent="-566738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300" dirty="0" smtClean="0"/>
                  <a:t>	</a:t>
                </a:r>
              </a:p>
              <a:p>
                <a:pPr marL="1371600" lvl="1" indent="-566738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/>
                  <a:t>		</a:t>
                </a:r>
                <a:endParaRPr lang="en-US" sz="23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340768"/>
                <a:ext cx="5832648" cy="1584176"/>
              </a:xfrm>
              <a:prstGeom prst="rect">
                <a:avLst/>
              </a:prstGeom>
              <a:blipFill>
                <a:blip r:embed="rId3"/>
                <a:stretch>
                  <a:fillRect t="-1154" b="-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2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664" y="1556792"/>
                <a:ext cx="7200800" cy="475252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𝜑</m:t>
                    </m:r>
                    <m:r>
                      <a:rPr lang="de-DE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b="1" i="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 smtClean="0">
                    <a:solidFill>
                      <a:schemeClr val="bg1"/>
                    </a:solidFill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dirty="0" smtClean="0">
                    <a:solidFill>
                      <a:srgbClr val="0070C0"/>
                    </a:solidFill>
                  </a:rPr>
                  <a:t>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b="0" i="1" dirty="0" smtClean="0">
                    <a:solidFill>
                      <a:srgbClr val="0070C0"/>
                    </a:solidFill>
                    <a:latin typeface="Cambria Math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b="0" i="1" dirty="0" smtClean="0">
                    <a:solidFill>
                      <a:schemeClr val="bg1"/>
                    </a:solidFill>
                    <a:latin typeface="Cambria Math"/>
                  </a:rPr>
                  <a:t>	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i="1" dirty="0">
                    <a:solidFill>
                      <a:srgbClr val="0070C0"/>
                    </a:solidFill>
                    <a:latin typeface="Cambria Math"/>
                  </a:rPr>
                  <a:t>	 </a:t>
                </a:r>
                <a:r>
                  <a:rPr lang="de-DE" i="1" dirty="0" smtClean="0">
                    <a:solidFill>
                      <a:srgbClr val="0070C0"/>
                    </a:solidFill>
                    <a:latin typeface="Cambria Math"/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de-DE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i="1" dirty="0">
                    <a:solidFill>
                      <a:srgbClr val="0070C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/>
                      </a:rPr>
                      <m:t>U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/>
                      </a:rPr>
                      <m:t>U</m:t>
                    </m:r>
                  </m:oMath>
                </a14:m>
                <a:endParaRPr lang="de-DE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b="0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de-DE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i="1" dirty="0" smtClean="0">
                    <a:solidFill>
                      <a:srgbClr val="0070C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de-DE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¬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en-US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𝐴𝑃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664" y="1556792"/>
                <a:ext cx="7200800" cy="4752528"/>
              </a:xfrm>
              <a:blipFill>
                <a:blip r:embed="rId2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90070" y="3183069"/>
                <a:ext cx="110626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sz="40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de-DE" sz="4000" dirty="0" smtClean="0">
                    <a:solidFill>
                      <a:srgbClr val="FFC000"/>
                    </a:solidFill>
                  </a:rPr>
                  <a:t>LTL</a:t>
                </a:r>
                <a:endParaRPr lang="en-US" sz="40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070" y="3183069"/>
                <a:ext cx="1106265" cy="707886"/>
              </a:xfrm>
              <a:prstGeom prst="rect">
                <a:avLst/>
              </a:prstGeom>
              <a:blipFill>
                <a:blip r:embed="rId3"/>
                <a:stretch>
                  <a:fillRect t="-15517" r="-18232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995936" y="1556808"/>
            <a:ext cx="2448272" cy="3960424"/>
          </a:xfrm>
          <a:prstGeom prst="roundRect">
            <a:avLst/>
          </a:prstGeom>
          <a:noFill/>
          <a:ln w="57150">
            <a:solidFill>
              <a:srgbClr val="FFC000"/>
            </a:solidFill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LDBAs </a:t>
            </a:r>
            <a:r>
              <a:rPr lang="de-DE" dirty="0" err="1" smtClean="0"/>
              <a:t>for</a:t>
            </a:r>
            <a:r>
              <a:rPr lang="de-DE" dirty="0" smtClean="0"/>
              <a:t> LTL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187624" y="3573016"/>
            <a:ext cx="6264696" cy="2498161"/>
            <a:chOff x="467544" y="2780929"/>
            <a:chExt cx="6264696" cy="2498161"/>
          </a:xfrm>
        </p:grpSpPr>
        <p:grpSp>
          <p:nvGrpSpPr>
            <p:cNvPr id="7" name="Group 179"/>
            <p:cNvGrpSpPr/>
            <p:nvPr/>
          </p:nvGrpSpPr>
          <p:grpSpPr>
            <a:xfrm>
              <a:off x="467544" y="2780929"/>
              <a:ext cx="6264696" cy="2498161"/>
              <a:chOff x="-198762" y="0"/>
              <a:chExt cx="8646160" cy="3365927"/>
            </a:xfrm>
          </p:grpSpPr>
          <p:sp>
            <p:nvSpPr>
              <p:cNvPr id="8" name="Shape 163"/>
              <p:cNvSpPr/>
              <p:nvPr/>
            </p:nvSpPr>
            <p:spPr>
              <a:xfrm>
                <a:off x="0" y="0"/>
                <a:ext cx="3172234" cy="2641600"/>
              </a:xfrm>
              <a:prstGeom prst="roundRect">
                <a:avLst>
                  <a:gd name="adj" fmla="val 10305"/>
                </a:avLst>
              </a:prstGeom>
              <a:noFill/>
              <a:ln w="25400" cap="flat">
                <a:solidFill>
                  <a:srgbClr val="808785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defRPr sz="3600"/>
                </a:lvl1pPr>
              </a:lstStyle>
              <a:p>
                <a:r>
                  <a:rPr sz="2400" dirty="0">
                    <a:solidFill>
                      <a:srgbClr val="C00000"/>
                    </a:solidFill>
                  </a:rPr>
                  <a:t>Initial Component</a:t>
                </a:r>
              </a:p>
            </p:txBody>
          </p:sp>
          <p:sp>
            <p:nvSpPr>
              <p:cNvPr id="9" name="Shape 164"/>
              <p:cNvSpPr/>
              <p:nvPr/>
            </p:nvSpPr>
            <p:spPr>
              <a:xfrm>
                <a:off x="5275164" y="0"/>
                <a:ext cx="3172234" cy="2641600"/>
              </a:xfrm>
              <a:prstGeom prst="roundRect">
                <a:avLst>
                  <a:gd name="adj" fmla="val 10305"/>
                </a:avLst>
              </a:prstGeom>
              <a:noFill/>
              <a:ln w="25400" cap="flat">
                <a:solidFill>
                  <a:srgbClr val="808785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defRPr sz="3600"/>
                </a:lvl1pPr>
              </a:lstStyle>
              <a:p>
                <a:r>
                  <a:rPr sz="2400" dirty="0">
                    <a:solidFill>
                      <a:srgbClr val="C00000"/>
                    </a:solidFill>
                  </a:rPr>
                  <a:t>Accepting  Component</a:t>
                </a:r>
              </a:p>
            </p:txBody>
          </p:sp>
          <p:sp>
            <p:nvSpPr>
              <p:cNvPr id="10" name="Shape 165"/>
              <p:cNvSpPr/>
              <p:nvPr/>
            </p:nvSpPr>
            <p:spPr>
              <a:xfrm>
                <a:off x="6140934" y="1399574"/>
                <a:ext cx="665691" cy="66569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11" name="Shape 166"/>
              <p:cNvSpPr/>
              <p:nvPr/>
            </p:nvSpPr>
            <p:spPr>
              <a:xfrm>
                <a:off x="817918" y="1463074"/>
                <a:ext cx="525971" cy="52597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12" name="Shape 167"/>
              <p:cNvSpPr/>
              <p:nvPr/>
            </p:nvSpPr>
            <p:spPr>
              <a:xfrm>
                <a:off x="2061387" y="1777939"/>
                <a:ext cx="525971" cy="52597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13" name="Shape 168"/>
              <p:cNvSpPr/>
              <p:nvPr/>
            </p:nvSpPr>
            <p:spPr>
              <a:xfrm>
                <a:off x="6217134" y="1463074"/>
                <a:ext cx="525971" cy="52597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14" name="Shape 169"/>
              <p:cNvSpPr/>
              <p:nvPr/>
            </p:nvSpPr>
            <p:spPr>
              <a:xfrm>
                <a:off x="7545713" y="1651504"/>
                <a:ext cx="525971" cy="525971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15" name="Shape 170"/>
              <p:cNvSpPr/>
              <p:nvPr/>
            </p:nvSpPr>
            <p:spPr>
              <a:xfrm flipV="1">
                <a:off x="213608" y="1732419"/>
                <a:ext cx="551371" cy="1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16" name="Shape 171"/>
              <p:cNvSpPr/>
              <p:nvPr/>
            </p:nvSpPr>
            <p:spPr>
              <a:xfrm>
                <a:off x="1426658" y="1848516"/>
                <a:ext cx="554630" cy="119261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17" name="Shape 172"/>
              <p:cNvSpPr/>
              <p:nvPr/>
            </p:nvSpPr>
            <p:spPr>
              <a:xfrm flipH="1" flipV="1">
                <a:off x="1401552" y="1739934"/>
                <a:ext cx="576208" cy="124467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18" name="Shape 173"/>
              <p:cNvSpPr/>
              <p:nvPr/>
            </p:nvSpPr>
            <p:spPr>
              <a:xfrm flipV="1">
                <a:off x="2667457" y="1704662"/>
                <a:ext cx="3394640" cy="336263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19" name="Shape 174"/>
              <p:cNvSpPr/>
              <p:nvPr/>
            </p:nvSpPr>
            <p:spPr>
              <a:xfrm>
                <a:off x="6911831" y="1848516"/>
                <a:ext cx="554629" cy="119261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20" name="Shape 175"/>
              <p:cNvSpPr/>
              <p:nvPr/>
            </p:nvSpPr>
            <p:spPr>
              <a:xfrm flipH="1" flipV="1">
                <a:off x="6886724" y="1676434"/>
                <a:ext cx="576208" cy="124467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21" name="Shape 176"/>
              <p:cNvSpPr/>
              <p:nvPr/>
            </p:nvSpPr>
            <p:spPr>
              <a:xfrm>
                <a:off x="1462394" y="1584717"/>
                <a:ext cx="4625555" cy="1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  <a:tailEnd type="triangl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600"/>
                </a:pPr>
                <a:endParaRPr/>
              </a:p>
            </p:txBody>
          </p:sp>
          <p:sp>
            <p:nvSpPr>
              <p:cNvPr id="22" name="Shape 177"/>
              <p:cNvSpPr/>
              <p:nvPr/>
            </p:nvSpPr>
            <p:spPr>
              <a:xfrm>
                <a:off x="-198762" y="2730075"/>
                <a:ext cx="3441827" cy="6358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spcBef>
                    <a:spcPts val="3800"/>
                  </a:spcBef>
                  <a:defRPr sz="3400"/>
                </a:lvl1pPr>
              </a:lstStyle>
              <a:p>
                <a:pPr>
                  <a:spcBef>
                    <a:spcPts val="0"/>
                  </a:spcBef>
                </a:pPr>
                <a:r>
                  <a:rPr lang="de-DE" sz="2400" dirty="0" smtClean="0">
                    <a:solidFill>
                      <a:srgbClr val="0070C0"/>
                    </a:solidFill>
                  </a:rPr>
                  <a:t>(non)-</a:t>
                </a:r>
                <a:r>
                  <a:rPr sz="2400" dirty="0" smtClean="0">
                    <a:solidFill>
                      <a:srgbClr val="0070C0"/>
                    </a:solidFill>
                  </a:rPr>
                  <a:t>deterministic</a:t>
                </a:r>
                <a:endParaRPr sz="24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3" name="Shape 178"/>
              <p:cNvSpPr/>
              <p:nvPr/>
            </p:nvSpPr>
            <p:spPr>
              <a:xfrm>
                <a:off x="5591502" y="2730075"/>
                <a:ext cx="2408650" cy="6358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spcBef>
                    <a:spcPts val="3800"/>
                  </a:spcBef>
                  <a:defRPr sz="3800"/>
                </a:lvl1pPr>
              </a:lstStyle>
              <a:p>
                <a:r>
                  <a:rPr sz="2400" dirty="0">
                    <a:solidFill>
                      <a:srgbClr val="0070C0"/>
                    </a:solidFill>
                  </a:rPr>
                  <a:t>deterministic</a:t>
                </a:r>
              </a:p>
            </p:txBody>
          </p:sp>
        </p:grpSp>
        <p:sp>
          <p:nvSpPr>
            <p:cNvPr id="24" name="Shape 180"/>
            <p:cNvSpPr/>
            <p:nvPr/>
          </p:nvSpPr>
          <p:spPr>
            <a:xfrm>
              <a:off x="3208548" y="3463001"/>
              <a:ext cx="1131143" cy="47192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400" dirty="0">
                  <a:solidFill>
                    <a:srgbClr val="C00000"/>
                  </a:solidFill>
                </a:rPr>
                <a:t>“Jumps”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1007" y="1557436"/>
            <a:ext cx="8651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Limit-</a:t>
            </a:r>
            <a:r>
              <a:rPr lang="de-DE" sz="3200" dirty="0" err="1" smtClean="0"/>
              <a:t>deterministic</a:t>
            </a:r>
            <a:r>
              <a:rPr lang="de-DE" sz="3200" dirty="0" smtClean="0"/>
              <a:t> </a:t>
            </a:r>
            <a:r>
              <a:rPr lang="de-DE" sz="3200" dirty="0" err="1" smtClean="0"/>
              <a:t>Büchi</a:t>
            </a:r>
            <a:r>
              <a:rPr lang="de-DE" sz="3200" dirty="0" smtClean="0"/>
              <a:t> </a:t>
            </a:r>
            <a:r>
              <a:rPr lang="de-DE" sz="3200" dirty="0" err="1" smtClean="0"/>
              <a:t>automata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smtClean="0"/>
              <a:t>Intuition: A </a:t>
            </a:r>
            <a:r>
              <a:rPr lang="de-DE" sz="3200" dirty="0" err="1" smtClean="0"/>
              <a:t>run</a:t>
            </a:r>
            <a:r>
              <a:rPr lang="de-DE" sz="3200" dirty="0" smtClean="0"/>
              <a:t>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only</a:t>
            </a:r>
            <a:r>
              <a:rPr lang="de-DE" sz="3200" dirty="0" smtClean="0"/>
              <a:t> </a:t>
            </a:r>
            <a:r>
              <a:rPr lang="de-DE" sz="3200" dirty="0" err="1" smtClean="0"/>
              <a:t>allowed</a:t>
            </a:r>
            <a:r>
              <a:rPr lang="de-DE" sz="3200" dirty="0" smtClean="0"/>
              <a:t> </a:t>
            </a:r>
            <a:r>
              <a:rPr lang="de-DE" sz="3200" dirty="0" err="1" smtClean="0"/>
              <a:t>one</a:t>
            </a:r>
            <a:r>
              <a:rPr lang="de-DE" sz="3200" dirty="0" smtClean="0"/>
              <a:t> </a:t>
            </a:r>
            <a:r>
              <a:rPr lang="de-DE" sz="3200" dirty="0" err="1" smtClean="0"/>
              <a:t>single</a:t>
            </a:r>
            <a:r>
              <a:rPr lang="de-DE" sz="3200" dirty="0" smtClean="0"/>
              <a:t> </a:t>
            </a:r>
            <a:r>
              <a:rPr lang="de-DE" sz="3200" dirty="0" err="1" smtClean="0"/>
              <a:t>guess</a:t>
            </a:r>
            <a:r>
              <a:rPr lang="de-DE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dirty="0" err="1" smtClean="0"/>
              <a:t>Consequence</a:t>
            </a:r>
            <a:r>
              <a:rPr lang="de-DE" sz="3200" dirty="0" smtClean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6126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LDBAs </a:t>
            </a:r>
            <a:r>
              <a:rPr lang="de-DE" dirty="0" err="1" smtClean="0"/>
              <a:t>for</a:t>
            </a:r>
            <a:r>
              <a:rPr lang="de-DE" dirty="0" smtClean="0"/>
              <a:t> LTL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3284984"/>
                <a:ext cx="8892480" cy="3573016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de-DE" dirty="0" smtClean="0"/>
                  <a:t>LDBA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size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: </a:t>
                </a:r>
                <a:endParaRPr lang="de-DE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de-DE" dirty="0" smtClean="0"/>
                  <a:t>Initial </a:t>
                </a:r>
                <a:r>
                  <a:rPr lang="de-DE" dirty="0" err="1" smtClean="0"/>
                  <a:t>component</a:t>
                </a:r>
                <a:r>
                  <a:rPr lang="de-DE" dirty="0" smtClean="0"/>
                  <a:t> „</a:t>
                </a:r>
                <a:r>
                  <a:rPr lang="de-DE" dirty="0" err="1" smtClean="0"/>
                  <a:t>tracks</a:t>
                </a:r>
                <a:r>
                  <a:rPr lang="de-DE" dirty="0" smtClean="0"/>
                  <a:t>“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/>
                  <a:t>. </a:t>
                </a:r>
                <a:r>
                  <a:rPr lang="de-DE" dirty="0" smtClean="0"/>
                  <a:t>Size: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de-DE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de-DE" dirty="0" smtClean="0"/>
                  <a:t>Jump </a:t>
                </a:r>
                <a:r>
                  <a:rPr lang="de-DE" dirty="0" err="1" smtClean="0"/>
                  <a:t>guesses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de-DE" i="1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and leads to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 smtClean="0"/>
                  <a:t>DBA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de-DE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for</a:t>
                </a:r>
                <a:r>
                  <a:rPr lang="de-DE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≔ 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i="1" dirty="0" smtClean="0">
                    <a:latin typeface="Cambria Math" panose="02040503050406030204" pitchFamily="18" charset="0"/>
                  </a:rPr>
                  <a:t>.</a:t>
                </a:r>
                <a:r>
                  <a:rPr lang="de-DE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endParaRPr lang="en-US" dirty="0" smtClean="0"/>
              </a:p>
              <a:p>
                <a:pPr lvl="1">
                  <a:lnSpc>
                    <a:spcPct val="120000"/>
                  </a:lnSpc>
                </a:pPr>
                <a:r>
                  <a:rPr lang="de-DE" dirty="0" smtClean="0"/>
                  <a:t>DBA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Intersection of three </a:t>
                </a:r>
                <a:r>
                  <a:rPr lang="en-US" dirty="0" smtClean="0"/>
                  <a:t>DBAs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de-DE" dirty="0" smtClean="0"/>
                  <a:t>: DBA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de-DE" dirty="0"/>
                  <a:t>. 		</a:t>
                </a:r>
                <a:r>
                  <a:rPr lang="de-DE" dirty="0" smtClean="0"/>
                  <a:t>	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de-DE" dirty="0" smtClean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de-DE" dirty="0" smtClean="0"/>
                  <a:t>: </a:t>
                </a:r>
                <a:r>
                  <a:rPr lang="de-DE" dirty="0" err="1" smtClean="0"/>
                  <a:t>Intersection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DBAs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dirty="0" smtClean="0"/>
                  <a:t>.		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de-DE" dirty="0" smtClean="0"/>
              </a:p>
              <a:p>
                <a:pPr lvl="2">
                  <a:lnSpc>
                    <a:spcPct val="12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sub>
                      <m:sup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de-DE" dirty="0" smtClean="0"/>
                  <a:t>: DBA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  <m:sup/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de-DE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de-DE" dirty="0" smtClean="0"/>
                  <a:t>. 			Size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de-DE" dirty="0" smtClean="0"/>
              </a:p>
              <a:p>
                <a:pPr>
                  <a:lnSpc>
                    <a:spcPct val="120000"/>
                  </a:lnSpc>
                </a:pPr>
                <a:r>
                  <a:rPr lang="de-DE" dirty="0" smtClean="0"/>
                  <a:t>Total </a:t>
                </a:r>
                <a:r>
                  <a:rPr lang="de-DE" dirty="0" err="1" smtClean="0"/>
                  <a:t>size</a:t>
                </a:r>
                <a:r>
                  <a:rPr lang="de-DE" dirty="0" smtClean="0"/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</m:oMath>
                </a14:m>
                <a:endParaRPr lang="de-D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3284984"/>
                <a:ext cx="8892480" cy="3573016"/>
              </a:xfrm>
              <a:blipFill>
                <a:blip r:embed="rId2"/>
                <a:stretch>
                  <a:fillRect l="-823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691680" y="1340768"/>
                <a:ext cx="5832648" cy="158417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vert="horz" lIns="91440" tIns="45720" rIns="91440" bIns="4572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lnSpc>
                    <a:spcPct val="120000"/>
                  </a:lnSpc>
                  <a:buNone/>
                </a:pPr>
                <a:r>
                  <a:rPr lang="de-DE" sz="2300" dirty="0" smtClean="0">
                    <a:solidFill>
                      <a:srgbClr val="C00000"/>
                    </a:solidFill>
                  </a:rPr>
                  <a:t>MASTER THEOREM</a:t>
                </a:r>
                <a:r>
                  <a:rPr lang="de-DE" sz="2300" dirty="0" smtClean="0"/>
                  <a:t>: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iff</a:t>
                </a:r>
                <a:r>
                  <a:rPr lang="en-US" sz="2300" dirty="0"/>
                  <a:t> there exists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/>
                </a:r>
                <a:br>
                  <a:rPr lang="en-US" sz="2400" dirty="0" smtClean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400" dirty="0"/>
                  <a:t> and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300" dirty="0"/>
                  <a:t> s.t.</a:t>
                </a:r>
              </a:p>
              <a:p>
                <a:pPr marL="1371600" lvl="1" indent="-566738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sz="23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300" dirty="0" smtClean="0">
                    <a:solidFill>
                      <a:srgbClr val="0070C0"/>
                    </a:solidFill>
                  </a:rPr>
                  <a:t>		</a:t>
                </a:r>
              </a:p>
              <a:p>
                <a:pPr marL="1371600" lvl="1" indent="-566738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3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300" dirty="0" smtClean="0"/>
                  <a:t>	</a:t>
                </a:r>
              </a:p>
              <a:p>
                <a:pPr marL="1371600" lvl="1" indent="-566738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sz="2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3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3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3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3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 smtClean="0"/>
                  <a:t>		</a:t>
                </a:r>
                <a:endParaRPr lang="en-US" sz="2300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340768"/>
                <a:ext cx="5832648" cy="1584176"/>
              </a:xfrm>
              <a:prstGeom prst="rect">
                <a:avLst/>
              </a:prstGeom>
              <a:blipFill>
                <a:blip r:embed="rId3"/>
                <a:stretch>
                  <a:fillRect t="-1154" b="-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6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remarks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84784"/>
                <a:ext cx="8712968" cy="5184576"/>
              </a:xfrm>
            </p:spPr>
            <p:txBody>
              <a:bodyPr>
                <a:normAutofit/>
              </a:bodyPr>
              <a:lstStyle/>
              <a:p>
                <a:r>
                  <a:rPr lang="de-DE" dirty="0" err="1" smtClean="0"/>
                  <a:t>Safra‘s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translation</a:t>
                </a:r>
                <a:r>
                  <a:rPr lang="de-DE" dirty="0" smtClean="0"/>
                  <a:t> NBA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DRA</a:t>
                </a:r>
              </a:p>
              <a:p>
                <a:pPr lvl="1"/>
                <a:r>
                  <a:rPr lang="de-DE" dirty="0"/>
                  <a:t>M</a:t>
                </a:r>
                <a:r>
                  <a:rPr lang="de-DE" dirty="0" smtClean="0"/>
                  <a:t>ore </a:t>
                </a:r>
                <a:r>
                  <a:rPr lang="de-DE" dirty="0" err="1" smtClean="0"/>
                  <a:t>general</a:t>
                </a:r>
                <a:r>
                  <a:rPr lang="de-DE" dirty="0" smtClean="0"/>
                  <a:t>: NBAs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strictly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more</a:t>
                </a:r>
                <a:r>
                  <a:rPr lang="de-DE" dirty="0" smtClean="0"/>
                  <a:t> expressive </a:t>
                </a:r>
                <a:r>
                  <a:rPr lang="de-DE" dirty="0" err="1" smtClean="0"/>
                  <a:t>than</a:t>
                </a:r>
                <a:r>
                  <a:rPr lang="de-DE" dirty="0" smtClean="0"/>
                  <a:t> LTL.</a:t>
                </a:r>
              </a:p>
              <a:p>
                <a:pPr lvl="1"/>
                <a:r>
                  <a:rPr lang="de-DE" dirty="0" err="1" smtClean="0"/>
                  <a:t>Monolithic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DRA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not </a:t>
                </a:r>
                <a:r>
                  <a:rPr lang="de-DE" dirty="0" err="1" smtClean="0"/>
                  <a:t>defined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boolean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combination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automata</a:t>
                </a:r>
                <a:r>
                  <a:rPr lang="de-DE" dirty="0" smtClean="0"/>
                  <a:t>.</a:t>
                </a:r>
              </a:p>
              <a:p>
                <a:r>
                  <a:rPr lang="de-DE" dirty="0" smtClean="0"/>
                  <a:t>Advantages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structured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construction</a:t>
                </a:r>
                <a:endParaRPr lang="en-US" dirty="0" smtClean="0"/>
              </a:p>
              <a:p>
                <a:pPr lvl="1"/>
                <a:r>
                  <a:rPr lang="de-DE" dirty="0" smtClean="0"/>
                  <a:t>Components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empty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languages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ignored</a:t>
                </a:r>
                <a:r>
                  <a:rPr lang="de-DE" dirty="0" smtClean="0"/>
                  <a:t>.</a:t>
                </a:r>
              </a:p>
              <a:p>
                <a:pPr lvl="1"/>
                <a:r>
                  <a:rPr lang="de-DE" dirty="0" smtClean="0"/>
                  <a:t>LTL </a:t>
                </a:r>
                <a:r>
                  <a:rPr lang="de-DE" dirty="0" err="1" smtClean="0"/>
                  <a:t>reasoning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simplify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components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before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constructing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unions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intersections</a:t>
                </a:r>
                <a:r>
                  <a:rPr lang="de-DE" dirty="0" smtClean="0"/>
                  <a:t>.</a:t>
                </a:r>
              </a:p>
              <a:p>
                <a:pPr lvl="1"/>
                <a:endParaRPr lang="en-US" dirty="0"/>
              </a:p>
              <a:p>
                <a:endParaRPr lang="de-DE" dirty="0" smtClean="0"/>
              </a:p>
              <a:p>
                <a:pPr lvl="1"/>
                <a:endParaRPr lang="de-DE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84784"/>
                <a:ext cx="8712968" cy="5184576"/>
              </a:xfrm>
              <a:blipFill>
                <a:blip r:embed="rId2"/>
                <a:stretch>
                  <a:fillRect l="-1608" t="-1412" r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67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Rabinizer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84576"/>
          </a:xfrm>
        </p:spPr>
        <p:txBody>
          <a:bodyPr>
            <a:normAutofit/>
          </a:bodyPr>
          <a:lstStyle/>
          <a:p>
            <a:r>
              <a:rPr lang="de-DE" dirty="0" err="1" smtClean="0"/>
              <a:t>Theory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> in </a:t>
            </a:r>
            <a:r>
              <a:rPr lang="de-DE" dirty="0" err="1" smtClean="0">
                <a:solidFill>
                  <a:srgbClr val="C00000"/>
                </a:solidFill>
              </a:rPr>
              <a:t>Rabinizer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Owl</a:t>
            </a:r>
            <a:endParaRPr lang="de-DE" dirty="0" smtClean="0">
              <a:solidFill>
                <a:srgbClr val="C00000"/>
              </a:solidFill>
            </a:endParaRPr>
          </a:p>
          <a:p>
            <a:r>
              <a:rPr lang="de-DE" dirty="0" err="1" smtClean="0">
                <a:solidFill>
                  <a:srgbClr val="C00000"/>
                </a:solidFill>
              </a:rPr>
              <a:t>Rabinizer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de-DE" sz="2400" dirty="0" smtClean="0"/>
              <a:t>Project </a:t>
            </a:r>
            <a:r>
              <a:rPr lang="de-DE" sz="2400" dirty="0" err="1" smtClean="0"/>
              <a:t>leader</a:t>
            </a:r>
            <a:r>
              <a:rPr lang="de-DE" sz="2400" dirty="0" smtClean="0"/>
              <a:t>: Jan </a:t>
            </a:r>
            <a:r>
              <a:rPr lang="de-DE" sz="2400" dirty="0" err="1" smtClean="0"/>
              <a:t>Kretinsky</a:t>
            </a:r>
            <a:r>
              <a:rPr lang="de-DE" sz="2400" dirty="0" smtClean="0"/>
              <a:t>. </a:t>
            </a:r>
          </a:p>
          <a:p>
            <a:pPr lvl="1"/>
            <a:r>
              <a:rPr lang="de-DE" sz="2400" dirty="0" smtClean="0"/>
              <a:t>Project </a:t>
            </a:r>
            <a:r>
              <a:rPr lang="de-DE" sz="2400" dirty="0" err="1" smtClean="0"/>
              <a:t>started</a:t>
            </a:r>
            <a:r>
              <a:rPr lang="de-DE" sz="2400" dirty="0" smtClean="0"/>
              <a:t> </a:t>
            </a:r>
            <a:r>
              <a:rPr lang="de-DE" sz="2400" dirty="0" err="1" smtClean="0"/>
              <a:t>around</a:t>
            </a:r>
            <a:r>
              <a:rPr lang="de-DE" sz="2400" dirty="0" smtClean="0"/>
              <a:t> 2012. </a:t>
            </a:r>
          </a:p>
          <a:p>
            <a:pPr lvl="1"/>
            <a:r>
              <a:rPr lang="de-DE" sz="2400" dirty="0" smtClean="0"/>
              <a:t>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meantime</a:t>
            </a:r>
            <a:r>
              <a:rPr lang="de-DE" sz="2400" dirty="0" smtClean="0"/>
              <a:t>, </a:t>
            </a:r>
            <a:r>
              <a:rPr lang="de-DE" sz="2400" dirty="0" err="1" smtClean="0"/>
              <a:t>Rabinizer</a:t>
            </a:r>
            <a:r>
              <a:rPr lang="de-DE" sz="2400" dirty="0" smtClean="0"/>
              <a:t> 4. 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https://www7.in.tum.de/~kretinsk/rabinizer4 </a:t>
            </a:r>
            <a:endParaRPr lang="de-DE" sz="2400" dirty="0" smtClean="0">
              <a:solidFill>
                <a:srgbClr val="0070C0"/>
              </a:solidFill>
            </a:endParaRPr>
          </a:p>
          <a:p>
            <a:r>
              <a:rPr lang="de-DE" dirty="0" err="1" smtClean="0">
                <a:solidFill>
                  <a:srgbClr val="C00000"/>
                </a:solidFill>
              </a:rPr>
              <a:t>Owl</a:t>
            </a:r>
            <a:r>
              <a:rPr lang="de-DE" dirty="0" smtClean="0">
                <a:solidFill>
                  <a:srgbClr val="C00000"/>
                </a:solidFill>
              </a:rPr>
              <a:t>: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C00000"/>
                </a:solidFill>
              </a:rPr>
              <a:t>O</a:t>
            </a:r>
            <a:r>
              <a:rPr lang="de-DE" dirty="0" smtClean="0"/>
              <a:t>mega </a:t>
            </a:r>
            <a:r>
              <a:rPr lang="de-DE" dirty="0" smtClean="0">
                <a:solidFill>
                  <a:srgbClr val="C00000"/>
                </a:solidFill>
              </a:rPr>
              <a:t>W</a:t>
            </a:r>
            <a:r>
              <a:rPr lang="de-DE" dirty="0" smtClean="0"/>
              <a:t>ord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Automata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C00000"/>
                </a:solidFill>
              </a:rPr>
              <a:t>L</a:t>
            </a:r>
            <a:r>
              <a:rPr lang="de-DE" dirty="0" smtClean="0"/>
              <a:t>ibrary: </a:t>
            </a:r>
            <a:endParaRPr lang="de-DE" dirty="0"/>
          </a:p>
          <a:p>
            <a:pPr lvl="1"/>
            <a:r>
              <a:rPr lang="de-DE" sz="2400" dirty="0" err="1" smtClean="0"/>
              <a:t>Developed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Salomon Sickert. </a:t>
            </a:r>
          </a:p>
          <a:p>
            <a:pPr lvl="1"/>
            <a:r>
              <a:rPr lang="de-DE" sz="2400" dirty="0" smtClean="0"/>
              <a:t>Part/Spin-off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Rabinizer</a:t>
            </a:r>
            <a:r>
              <a:rPr lang="de-DE" sz="2400" dirty="0" smtClean="0"/>
              <a:t>, </a:t>
            </a:r>
            <a:r>
              <a:rPr lang="de-DE" sz="2400" dirty="0" err="1" smtClean="0"/>
              <a:t>started</a:t>
            </a:r>
            <a:r>
              <a:rPr lang="de-DE" sz="2400" dirty="0" smtClean="0"/>
              <a:t> </a:t>
            </a:r>
            <a:r>
              <a:rPr lang="de-DE" sz="2400" dirty="0" err="1" smtClean="0"/>
              <a:t>around</a:t>
            </a:r>
            <a:r>
              <a:rPr lang="de-DE" sz="2400" dirty="0" smtClean="0"/>
              <a:t> 2016</a:t>
            </a:r>
          </a:p>
          <a:p>
            <a:pPr lvl="1"/>
            <a:r>
              <a:rPr lang="en-US" sz="2400" dirty="0">
                <a:solidFill>
                  <a:srgbClr val="0070C0"/>
                </a:solidFill>
              </a:rPr>
              <a:t>https://www7.in.tum.de</a:t>
            </a:r>
            <a:r>
              <a:rPr lang="en-US" sz="2400" dirty="0" smtClean="0">
                <a:solidFill>
                  <a:srgbClr val="0070C0"/>
                </a:solidFill>
              </a:rPr>
              <a:t>/~sickert/projects/owl</a:t>
            </a:r>
            <a:endParaRPr lang="de-DE" sz="2400" dirty="0" smtClean="0">
              <a:solidFill>
                <a:srgbClr val="0070C0"/>
              </a:solidFill>
            </a:endParaRPr>
          </a:p>
          <a:p>
            <a:pPr lvl="1"/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6436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Temporal </a:t>
            </a:r>
            <a:r>
              <a:rPr lang="de-DE" sz="3600" dirty="0" err="1" smtClean="0"/>
              <a:t>subformulas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propositional </a:t>
            </a:r>
            <a:r>
              <a:rPr lang="de-DE" sz="3600" dirty="0" err="1" smtClean="0"/>
              <a:t>equivalence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 smtClean="0">
                    <a:solidFill>
                      <a:srgbClr val="FF0000"/>
                    </a:solidFill>
                  </a:rPr>
                  <a:t>Temporal </a:t>
                </a:r>
                <a:r>
                  <a:rPr lang="de-DE" sz="2400" dirty="0" err="1" smtClean="0">
                    <a:solidFill>
                      <a:srgbClr val="FF0000"/>
                    </a:solidFill>
                  </a:rPr>
                  <a:t>subformulas</a:t>
                </a:r>
                <a:r>
                  <a:rPr lang="de-DE" sz="2400" dirty="0" smtClean="0"/>
                  <a:t>: </a:t>
                </a:r>
                <a:r>
                  <a:rPr lang="de-DE" sz="2400" dirty="0" err="1" smtClean="0"/>
                  <a:t>root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syntax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tree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a temporal </a:t>
                </a:r>
                <a:r>
                  <a:rPr lang="de-DE" sz="2400" dirty="0" err="1" smtClean="0"/>
                  <a:t>operator</a:t>
                </a:r>
                <a:r>
                  <a:rPr lang="de-DE" sz="2400" dirty="0" smtClean="0"/>
                  <a:t>.</a:t>
                </a:r>
              </a:p>
              <a:p>
                <a:pPr lvl="1"/>
                <a:r>
                  <a:rPr lang="de-DE" sz="2400" dirty="0" smtClean="0">
                    <a:solidFill>
                      <a:schemeClr val="bg1"/>
                    </a:solidFill>
                  </a:rPr>
                  <a:t>Example:</a:t>
                </a: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 smtClean="0">
                  <a:solidFill>
                    <a:schemeClr val="bg1"/>
                  </a:solidFill>
                </a:endParaRPr>
              </a:p>
              <a:p>
                <a:pPr marL="685800" lvl="1" indent="0">
                  <a:buNone/>
                </a:pP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are temporal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subformulas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685800" lvl="1" indent="0">
                  <a:buNone/>
                </a:pP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 are not temporal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subformulas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Two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formulas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are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propositionally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if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after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replacing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u="sng" dirty="0" smtClean="0">
                    <a:solidFill>
                      <a:schemeClr val="bg1"/>
                    </a:solidFill>
                  </a:rPr>
                  <a:t>maximal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temporal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subformulas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by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propositional variables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they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become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boolean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formulas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lvl="1"/>
                <a:r>
                  <a:rPr lang="de-DE" sz="2400" dirty="0" err="1" smtClean="0">
                    <a:solidFill>
                      <a:schemeClr val="bg1"/>
                    </a:solidFill>
                  </a:rPr>
                  <a:t>Example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XX</m:t>
                        </m:r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is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prop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.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d>
                          <m:d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XX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 </a:t>
                </a:r>
                <a:endParaRPr lang="de-DE" sz="2400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sz="2400" dirty="0" smtClean="0">
                  <a:solidFill>
                    <a:schemeClr val="bg1"/>
                  </a:solidFill>
                </a:endParaRP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  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are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boolean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formulas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.</a:t>
                </a:r>
                <a:endParaRPr lang="de-DE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  <a:blipFill>
                <a:blip r:embed="rId2"/>
                <a:stretch>
                  <a:fillRect l="-909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Temporal </a:t>
            </a:r>
            <a:r>
              <a:rPr lang="de-DE" sz="3600" dirty="0" err="1" smtClean="0"/>
              <a:t>subformulas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propositional </a:t>
            </a:r>
            <a:r>
              <a:rPr lang="de-DE" sz="3600" dirty="0" err="1" smtClean="0"/>
              <a:t>equivalence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 smtClean="0">
                    <a:solidFill>
                      <a:srgbClr val="FF0000"/>
                    </a:solidFill>
                  </a:rPr>
                  <a:t>Temporal </a:t>
                </a:r>
                <a:r>
                  <a:rPr lang="de-DE" sz="2400" dirty="0" err="1" smtClean="0">
                    <a:solidFill>
                      <a:srgbClr val="FF0000"/>
                    </a:solidFill>
                  </a:rPr>
                  <a:t>subformulas</a:t>
                </a:r>
                <a:r>
                  <a:rPr lang="de-DE" sz="2400" dirty="0" smtClean="0"/>
                  <a:t>: </a:t>
                </a:r>
                <a:r>
                  <a:rPr lang="de-DE" sz="2400" dirty="0" err="1" smtClean="0"/>
                  <a:t>root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syntax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tree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a temporal </a:t>
                </a:r>
                <a:r>
                  <a:rPr lang="de-DE" sz="2400" dirty="0" err="1" smtClean="0"/>
                  <a:t>operator</a:t>
                </a:r>
                <a:r>
                  <a:rPr lang="de-DE" sz="2400" dirty="0" smtClean="0"/>
                  <a:t>.</a:t>
                </a:r>
              </a:p>
              <a:p>
                <a:pPr lvl="1"/>
                <a:r>
                  <a:rPr lang="de-DE" sz="2400" dirty="0" err="1" smtClean="0"/>
                  <a:t>Example</a:t>
                </a:r>
                <a:r>
                  <a:rPr lang="de-DE" sz="2400" dirty="0" smtClean="0"/>
                  <a:t>:</a:t>
                </a: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 smtClean="0"/>
              </a:p>
              <a:p>
                <a:pPr marL="685800" lvl="1" indent="0">
                  <a:buNone/>
                </a:pP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are temporal </a:t>
                </a:r>
                <a:r>
                  <a:rPr lang="en-US" sz="2400" dirty="0" err="1" smtClean="0"/>
                  <a:t>subformulas</a:t>
                </a:r>
                <a:r>
                  <a:rPr lang="en-US" sz="2400" dirty="0" smtClean="0"/>
                  <a:t>.</a:t>
                </a:r>
              </a:p>
              <a:p>
                <a:pPr marL="685800" lvl="1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 smtClean="0"/>
                  <a:t>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 smtClean="0"/>
                  <a:t>are not temporal </a:t>
                </a:r>
                <a:r>
                  <a:rPr lang="en-US" sz="2400" dirty="0" err="1" smtClean="0"/>
                  <a:t>subformulas</a:t>
                </a:r>
                <a:r>
                  <a:rPr lang="en-US" sz="2400" dirty="0" smtClean="0"/>
                  <a:t>.</a:t>
                </a:r>
              </a:p>
              <a:p>
                <a:r>
                  <a:rPr lang="de-DE" sz="2400" dirty="0" smtClean="0">
                    <a:solidFill>
                      <a:schemeClr val="bg1"/>
                    </a:solidFill>
                  </a:rPr>
                  <a:t>Two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formulas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are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propositionally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if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after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replacing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u="sng" dirty="0" smtClean="0">
                    <a:solidFill>
                      <a:schemeClr val="bg1"/>
                    </a:solidFill>
                  </a:rPr>
                  <a:t>maximal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temporal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subformulas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by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propositional variables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they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become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boolean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formulas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lvl="1"/>
                <a:r>
                  <a:rPr lang="de-DE" sz="2400" dirty="0" err="1" smtClean="0">
                    <a:solidFill>
                      <a:schemeClr val="bg1"/>
                    </a:solidFill>
                  </a:rPr>
                  <a:t>Example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XX</m:t>
                        </m:r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is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prop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.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d>
                          <m:d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XX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 </a:t>
                </a:r>
                <a:endParaRPr lang="de-DE" sz="2400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sz="2400" dirty="0" smtClean="0">
                  <a:solidFill>
                    <a:schemeClr val="bg1"/>
                  </a:solidFill>
                </a:endParaRP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  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are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boolean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formulas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.</a:t>
                </a:r>
                <a:endParaRPr lang="de-DE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  <a:blipFill>
                <a:blip r:embed="rId2"/>
                <a:stretch>
                  <a:fillRect l="-909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11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Temporal </a:t>
            </a:r>
            <a:r>
              <a:rPr lang="de-DE" sz="3600" dirty="0" err="1" smtClean="0"/>
              <a:t>subformulas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propositional </a:t>
            </a:r>
            <a:r>
              <a:rPr lang="de-DE" sz="3600" dirty="0" err="1" smtClean="0"/>
              <a:t>equivalence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 smtClean="0">
                    <a:solidFill>
                      <a:srgbClr val="FF0000"/>
                    </a:solidFill>
                  </a:rPr>
                  <a:t>Temporal </a:t>
                </a:r>
                <a:r>
                  <a:rPr lang="de-DE" sz="2400" dirty="0" err="1" smtClean="0">
                    <a:solidFill>
                      <a:srgbClr val="FF0000"/>
                    </a:solidFill>
                  </a:rPr>
                  <a:t>subformulas</a:t>
                </a:r>
                <a:r>
                  <a:rPr lang="de-DE" sz="2400" dirty="0" smtClean="0"/>
                  <a:t>: </a:t>
                </a:r>
                <a:r>
                  <a:rPr lang="de-DE" sz="2400" dirty="0" err="1" smtClean="0"/>
                  <a:t>root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syntax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tree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a temporal </a:t>
                </a:r>
                <a:r>
                  <a:rPr lang="de-DE" sz="2400" dirty="0" err="1" smtClean="0"/>
                  <a:t>operator</a:t>
                </a:r>
                <a:r>
                  <a:rPr lang="de-DE" sz="2400" dirty="0" smtClean="0"/>
                  <a:t>.</a:t>
                </a:r>
              </a:p>
              <a:p>
                <a:pPr lvl="1"/>
                <a:r>
                  <a:rPr lang="de-DE" sz="2400" dirty="0" err="1" smtClean="0"/>
                  <a:t>Example</a:t>
                </a:r>
                <a:r>
                  <a:rPr lang="de-DE" sz="2400" dirty="0" smtClean="0"/>
                  <a:t>:</a:t>
                </a: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 smtClean="0"/>
              </a:p>
              <a:p>
                <a:pPr marL="685800" lvl="1" indent="0">
                  <a:buNone/>
                </a:pP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are temporal </a:t>
                </a:r>
                <a:r>
                  <a:rPr lang="en-US" sz="2400" dirty="0" err="1" smtClean="0"/>
                  <a:t>subformulas</a:t>
                </a:r>
                <a:r>
                  <a:rPr lang="en-US" sz="2400" dirty="0" smtClean="0"/>
                  <a:t>.</a:t>
                </a:r>
              </a:p>
              <a:p>
                <a:pPr marL="685800" lvl="1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 smtClean="0"/>
                  <a:t>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 smtClean="0"/>
                  <a:t>are not temporal </a:t>
                </a:r>
                <a:r>
                  <a:rPr lang="en-US" sz="2400" dirty="0" err="1" smtClean="0"/>
                  <a:t>subformulas</a:t>
                </a:r>
                <a:r>
                  <a:rPr lang="en-US" sz="2400" dirty="0" smtClean="0"/>
                  <a:t>.</a:t>
                </a:r>
              </a:p>
              <a:p>
                <a:r>
                  <a:rPr lang="de-DE" sz="2400" dirty="0" err="1" smtClean="0"/>
                  <a:t>Two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formulas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are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>
                    <a:solidFill>
                      <a:srgbClr val="C00000"/>
                    </a:solidFill>
                  </a:rPr>
                  <a:t>propositionally</a:t>
                </a:r>
                <a:r>
                  <a:rPr lang="de-DE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rgbClr val="C00000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400" dirty="0" err="1" smtClean="0"/>
                  <a:t>if</a:t>
                </a:r>
                <a:r>
                  <a:rPr lang="de-DE" sz="2400" dirty="0" smtClean="0"/>
                  <a:t> after </a:t>
                </a:r>
                <a:r>
                  <a:rPr lang="de-DE" sz="2400" dirty="0" err="1" smtClean="0"/>
                  <a:t>replacing</a:t>
                </a:r>
                <a:r>
                  <a:rPr lang="de-DE" sz="2400" dirty="0" smtClean="0"/>
                  <a:t> </a:t>
                </a:r>
                <a:r>
                  <a:rPr lang="de-DE" sz="2400" u="sng" dirty="0" smtClean="0"/>
                  <a:t>maximal</a:t>
                </a:r>
                <a:r>
                  <a:rPr lang="de-DE" sz="2400" dirty="0" smtClean="0"/>
                  <a:t> temporal </a:t>
                </a:r>
                <a:r>
                  <a:rPr lang="de-DE" sz="2400" dirty="0" err="1" smtClean="0"/>
                  <a:t>subformulas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by</a:t>
                </a:r>
                <a:r>
                  <a:rPr lang="de-DE" sz="2400" dirty="0" smtClean="0"/>
                  <a:t> propositional variables </a:t>
                </a:r>
                <a:r>
                  <a:rPr lang="de-DE" sz="2400" dirty="0" err="1" smtClean="0"/>
                  <a:t>they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become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equivalent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boolean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formulas</a:t>
                </a:r>
                <a:r>
                  <a:rPr lang="de-DE" sz="2400" dirty="0" smtClean="0"/>
                  <a:t>.</a:t>
                </a:r>
              </a:p>
              <a:p>
                <a:pPr lvl="1"/>
                <a:r>
                  <a:rPr lang="de-DE" sz="2400" dirty="0" smtClean="0">
                    <a:solidFill>
                      <a:schemeClr val="bg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XX</m:t>
                        </m:r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is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prop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.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d>
                          <m:d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XX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 </a:t>
                </a:r>
                <a:endParaRPr lang="de-DE" sz="2400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741363" lvl="1" indent="0">
                  <a:buNone/>
                </a:pP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sz="2400" dirty="0" smtClean="0">
                  <a:solidFill>
                    <a:schemeClr val="bg1"/>
                  </a:solidFill>
                </a:endParaRP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  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are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boolean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formulas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.</a:t>
                </a:r>
                <a:endParaRPr lang="de-DE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  <a:blipFill>
                <a:blip r:embed="rId2"/>
                <a:stretch>
                  <a:fillRect l="-909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35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Temporal </a:t>
            </a:r>
            <a:r>
              <a:rPr lang="de-DE" sz="3600" dirty="0" err="1" smtClean="0"/>
              <a:t>subformulas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propositional </a:t>
            </a:r>
            <a:r>
              <a:rPr lang="de-DE" sz="3600" dirty="0" err="1" smtClean="0"/>
              <a:t>equivalence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 smtClean="0">
                    <a:solidFill>
                      <a:srgbClr val="FF0000"/>
                    </a:solidFill>
                  </a:rPr>
                  <a:t>Temporal </a:t>
                </a:r>
                <a:r>
                  <a:rPr lang="de-DE" sz="2400" dirty="0" err="1" smtClean="0">
                    <a:solidFill>
                      <a:srgbClr val="FF0000"/>
                    </a:solidFill>
                  </a:rPr>
                  <a:t>subformulas</a:t>
                </a:r>
                <a:r>
                  <a:rPr lang="de-DE" sz="2400" dirty="0" smtClean="0"/>
                  <a:t>: </a:t>
                </a:r>
                <a:r>
                  <a:rPr lang="de-DE" sz="2400" dirty="0" err="1" smtClean="0"/>
                  <a:t>root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syntax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tree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a temporal </a:t>
                </a:r>
                <a:r>
                  <a:rPr lang="de-DE" sz="2400" dirty="0" err="1" smtClean="0"/>
                  <a:t>operator</a:t>
                </a:r>
                <a:r>
                  <a:rPr lang="de-DE" sz="2400" dirty="0" smtClean="0"/>
                  <a:t>.</a:t>
                </a:r>
              </a:p>
              <a:p>
                <a:pPr lvl="1"/>
                <a:r>
                  <a:rPr lang="de-DE" sz="2400" dirty="0" err="1" smtClean="0"/>
                  <a:t>Example</a:t>
                </a:r>
                <a:r>
                  <a:rPr lang="de-DE" sz="2400" dirty="0" smtClean="0"/>
                  <a:t>:</a:t>
                </a: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 smtClean="0"/>
              </a:p>
              <a:p>
                <a:pPr marL="685800" lvl="1" indent="0">
                  <a:buNone/>
                </a:pP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are temporal </a:t>
                </a:r>
                <a:r>
                  <a:rPr lang="en-US" sz="2400" dirty="0" err="1" smtClean="0"/>
                  <a:t>subformulas</a:t>
                </a:r>
                <a:r>
                  <a:rPr lang="en-US" sz="2400" dirty="0" smtClean="0"/>
                  <a:t>.</a:t>
                </a:r>
              </a:p>
              <a:p>
                <a:pPr marL="685800" lvl="1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 smtClean="0"/>
                  <a:t>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 smtClean="0"/>
                  <a:t>are not temporal </a:t>
                </a:r>
                <a:r>
                  <a:rPr lang="en-US" sz="2400" dirty="0" err="1" smtClean="0"/>
                  <a:t>subformulas</a:t>
                </a:r>
                <a:r>
                  <a:rPr lang="en-US" sz="2400" dirty="0" smtClean="0"/>
                  <a:t>.</a:t>
                </a:r>
              </a:p>
              <a:p>
                <a:r>
                  <a:rPr lang="de-DE" sz="2400" dirty="0" err="1" smtClean="0"/>
                  <a:t>Two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formulas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are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>
                    <a:solidFill>
                      <a:srgbClr val="C00000"/>
                    </a:solidFill>
                  </a:rPr>
                  <a:t>propositionally</a:t>
                </a:r>
                <a:r>
                  <a:rPr lang="de-DE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rgbClr val="C00000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400" dirty="0" err="1" smtClean="0"/>
                  <a:t>if</a:t>
                </a:r>
                <a:r>
                  <a:rPr lang="de-DE" sz="2400" dirty="0" smtClean="0"/>
                  <a:t> after </a:t>
                </a:r>
                <a:r>
                  <a:rPr lang="de-DE" sz="2400" dirty="0" err="1" smtClean="0"/>
                  <a:t>replacing</a:t>
                </a:r>
                <a:r>
                  <a:rPr lang="de-DE" sz="2400" dirty="0" smtClean="0"/>
                  <a:t> </a:t>
                </a:r>
                <a:r>
                  <a:rPr lang="de-DE" sz="2400" u="sng" dirty="0" smtClean="0"/>
                  <a:t>maximal</a:t>
                </a:r>
                <a:r>
                  <a:rPr lang="de-DE" sz="2400" dirty="0" smtClean="0"/>
                  <a:t> temporal </a:t>
                </a:r>
                <a:r>
                  <a:rPr lang="de-DE" sz="2400" dirty="0" err="1" smtClean="0"/>
                  <a:t>subformulas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by</a:t>
                </a:r>
                <a:r>
                  <a:rPr lang="de-DE" sz="2400" dirty="0" smtClean="0"/>
                  <a:t> propositional variables </a:t>
                </a:r>
                <a:r>
                  <a:rPr lang="de-DE" sz="2400" dirty="0" err="1" smtClean="0"/>
                  <a:t>they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become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equivalent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boolean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formulas</a:t>
                </a:r>
                <a:r>
                  <a:rPr lang="de-DE" sz="2400" dirty="0" smtClean="0"/>
                  <a:t>.</a:t>
                </a:r>
              </a:p>
              <a:p>
                <a:pPr lvl="1"/>
                <a:r>
                  <a:rPr lang="de-DE" sz="2400" dirty="0" err="1" smtClean="0"/>
                  <a:t>Example</a:t>
                </a:r>
                <a:r>
                  <a:rPr lang="de-DE" sz="24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prop</a:t>
                </a:r>
                <a:r>
                  <a:rPr lang="de-DE" sz="2400" dirty="0" smtClean="0"/>
                  <a:t>. </a:t>
                </a:r>
                <a:r>
                  <a:rPr lang="de-DE" sz="2400" dirty="0" err="1" smtClean="0"/>
                  <a:t>equivalent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to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400" dirty="0" smtClean="0"/>
                  <a:t>.</a:t>
                </a: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d>
                          <m:d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XX</m:t>
                            </m:r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 </a:t>
                </a:r>
                <a:endParaRPr lang="de-DE" sz="2400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741363" lvl="1" indent="0">
                  <a:buNone/>
                </a:pPr>
                <a:r>
                  <a:rPr lang="de-DE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sz="2400" dirty="0" smtClean="0">
                  <a:solidFill>
                    <a:schemeClr val="bg1"/>
                  </a:solidFill>
                </a:endParaRP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  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are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boolean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formulas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.</a:t>
                </a:r>
                <a:endParaRPr lang="de-DE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  <a:blipFill>
                <a:blip r:embed="rId2"/>
                <a:stretch>
                  <a:fillRect l="-909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79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Temporal </a:t>
            </a:r>
            <a:r>
              <a:rPr lang="de-DE" sz="3600" dirty="0" err="1" smtClean="0"/>
              <a:t>subformulas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propositional </a:t>
            </a:r>
            <a:r>
              <a:rPr lang="de-DE" sz="3600" dirty="0" err="1" smtClean="0"/>
              <a:t>equivalence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 smtClean="0">
                    <a:solidFill>
                      <a:srgbClr val="FF0000"/>
                    </a:solidFill>
                  </a:rPr>
                  <a:t>Temporal </a:t>
                </a:r>
                <a:r>
                  <a:rPr lang="de-DE" sz="2400" dirty="0" err="1" smtClean="0">
                    <a:solidFill>
                      <a:srgbClr val="FF0000"/>
                    </a:solidFill>
                  </a:rPr>
                  <a:t>subformulas</a:t>
                </a:r>
                <a:r>
                  <a:rPr lang="de-DE" sz="2400" dirty="0" smtClean="0"/>
                  <a:t>: </a:t>
                </a:r>
                <a:r>
                  <a:rPr lang="de-DE" sz="2400" dirty="0" err="1" smtClean="0"/>
                  <a:t>root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syntax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tree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a temporal </a:t>
                </a:r>
                <a:r>
                  <a:rPr lang="de-DE" sz="2400" dirty="0" err="1" smtClean="0"/>
                  <a:t>operator</a:t>
                </a:r>
                <a:r>
                  <a:rPr lang="de-DE" sz="2400" dirty="0" smtClean="0"/>
                  <a:t>.</a:t>
                </a:r>
              </a:p>
              <a:p>
                <a:pPr lvl="1"/>
                <a:r>
                  <a:rPr lang="de-DE" sz="2400" dirty="0" err="1" smtClean="0"/>
                  <a:t>Example</a:t>
                </a:r>
                <a:r>
                  <a:rPr lang="de-DE" sz="2400" dirty="0" smtClean="0"/>
                  <a:t>:</a:t>
                </a: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 smtClean="0"/>
              </a:p>
              <a:p>
                <a:pPr marL="685800" lvl="1" indent="0">
                  <a:buNone/>
                </a:pP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are temporal </a:t>
                </a:r>
                <a:r>
                  <a:rPr lang="en-US" sz="2400" dirty="0" err="1" smtClean="0"/>
                  <a:t>subformulas</a:t>
                </a:r>
                <a:r>
                  <a:rPr lang="en-US" sz="2400" dirty="0" smtClean="0"/>
                  <a:t>.</a:t>
                </a:r>
              </a:p>
              <a:p>
                <a:pPr marL="685800" lvl="1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 smtClean="0"/>
                  <a:t>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 smtClean="0"/>
                  <a:t>are not temporal </a:t>
                </a:r>
                <a:r>
                  <a:rPr lang="en-US" sz="2400" dirty="0" err="1" smtClean="0"/>
                  <a:t>subformulas</a:t>
                </a:r>
                <a:r>
                  <a:rPr lang="en-US" sz="2400" dirty="0" smtClean="0"/>
                  <a:t>.</a:t>
                </a:r>
              </a:p>
              <a:p>
                <a:r>
                  <a:rPr lang="de-DE" sz="2400" dirty="0" err="1" smtClean="0"/>
                  <a:t>Two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formulas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are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>
                    <a:solidFill>
                      <a:srgbClr val="C00000"/>
                    </a:solidFill>
                  </a:rPr>
                  <a:t>propositionally</a:t>
                </a:r>
                <a:r>
                  <a:rPr lang="de-DE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rgbClr val="C00000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400" dirty="0" err="1" smtClean="0"/>
                  <a:t>if</a:t>
                </a:r>
                <a:r>
                  <a:rPr lang="de-DE" sz="2400" dirty="0" smtClean="0"/>
                  <a:t> after </a:t>
                </a:r>
                <a:r>
                  <a:rPr lang="de-DE" sz="2400" dirty="0" err="1" smtClean="0"/>
                  <a:t>replacing</a:t>
                </a:r>
                <a:r>
                  <a:rPr lang="de-DE" sz="2400" dirty="0" smtClean="0"/>
                  <a:t> </a:t>
                </a:r>
                <a:r>
                  <a:rPr lang="de-DE" sz="2400" u="sng" dirty="0" smtClean="0"/>
                  <a:t>maximal</a:t>
                </a:r>
                <a:r>
                  <a:rPr lang="de-DE" sz="2400" dirty="0" smtClean="0"/>
                  <a:t> temporal </a:t>
                </a:r>
                <a:r>
                  <a:rPr lang="de-DE" sz="2400" dirty="0" err="1" smtClean="0"/>
                  <a:t>subformulas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by</a:t>
                </a:r>
                <a:r>
                  <a:rPr lang="de-DE" sz="2400" dirty="0" smtClean="0"/>
                  <a:t> propositional variables </a:t>
                </a:r>
                <a:r>
                  <a:rPr lang="de-DE" sz="2400" dirty="0" err="1" smtClean="0"/>
                  <a:t>they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become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equivalent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boolean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formulas</a:t>
                </a:r>
                <a:r>
                  <a:rPr lang="de-DE" sz="2400" dirty="0" smtClean="0"/>
                  <a:t>.</a:t>
                </a:r>
              </a:p>
              <a:p>
                <a:pPr lvl="1"/>
                <a:r>
                  <a:rPr lang="de-DE" sz="2400" dirty="0" err="1" smtClean="0"/>
                  <a:t>Example</a:t>
                </a:r>
                <a:r>
                  <a:rPr lang="de-DE" sz="24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prop</a:t>
                </a:r>
                <a:r>
                  <a:rPr lang="de-DE" sz="2400" dirty="0" smtClean="0"/>
                  <a:t>. </a:t>
                </a:r>
                <a:r>
                  <a:rPr lang="de-DE" sz="2400" dirty="0" err="1" smtClean="0"/>
                  <a:t>equivalent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to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400" dirty="0" smtClean="0"/>
                  <a:t>.</a:t>
                </a: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d>
                          <m:dPr>
                            <m:ctrlP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XX</m:t>
                            </m:r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 smtClean="0"/>
                  <a:t>  </a:t>
                </a:r>
                <a:endParaRPr lang="de-DE" sz="240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741363" lvl="1" indent="0">
                  <a:buNone/>
                </a:pP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sz="2400" dirty="0" smtClean="0">
                  <a:solidFill>
                    <a:schemeClr val="bg1"/>
                  </a:solidFill>
                </a:endParaRP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  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are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boolean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formulas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.</a:t>
                </a:r>
                <a:endParaRPr lang="de-DE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  <a:blipFill>
                <a:blip r:embed="rId2"/>
                <a:stretch>
                  <a:fillRect l="-909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47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Temporal </a:t>
            </a:r>
            <a:r>
              <a:rPr lang="de-DE" sz="3600" dirty="0" err="1" smtClean="0"/>
              <a:t>subformulas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propositional </a:t>
            </a:r>
            <a:r>
              <a:rPr lang="de-DE" sz="3600" dirty="0" err="1" smtClean="0"/>
              <a:t>equivalence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 smtClean="0">
                    <a:solidFill>
                      <a:srgbClr val="FF0000"/>
                    </a:solidFill>
                  </a:rPr>
                  <a:t>Temporal </a:t>
                </a:r>
                <a:r>
                  <a:rPr lang="de-DE" sz="2400" dirty="0" err="1" smtClean="0">
                    <a:solidFill>
                      <a:srgbClr val="FF0000"/>
                    </a:solidFill>
                  </a:rPr>
                  <a:t>subformulas</a:t>
                </a:r>
                <a:r>
                  <a:rPr lang="de-DE" sz="2400" dirty="0" smtClean="0"/>
                  <a:t>: </a:t>
                </a:r>
                <a:r>
                  <a:rPr lang="de-DE" sz="2400" dirty="0" err="1" smtClean="0"/>
                  <a:t>root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syntax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tree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a temporal </a:t>
                </a:r>
                <a:r>
                  <a:rPr lang="de-DE" sz="2400" dirty="0" err="1" smtClean="0"/>
                  <a:t>operator</a:t>
                </a:r>
                <a:r>
                  <a:rPr lang="de-DE" sz="2400" dirty="0" smtClean="0"/>
                  <a:t>.</a:t>
                </a:r>
              </a:p>
              <a:p>
                <a:pPr lvl="1"/>
                <a:r>
                  <a:rPr lang="de-DE" sz="2400" dirty="0" err="1" smtClean="0"/>
                  <a:t>Example</a:t>
                </a:r>
                <a:r>
                  <a:rPr lang="de-DE" sz="2400" dirty="0" smtClean="0"/>
                  <a:t>:</a:t>
                </a: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 smtClean="0"/>
              </a:p>
              <a:p>
                <a:pPr marL="685800" lvl="1" indent="0">
                  <a:buNone/>
                </a:pP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are temporal </a:t>
                </a:r>
                <a:r>
                  <a:rPr lang="en-US" sz="2400" dirty="0" err="1" smtClean="0"/>
                  <a:t>subformulas</a:t>
                </a:r>
                <a:r>
                  <a:rPr lang="en-US" sz="2400" dirty="0" smtClean="0"/>
                  <a:t>.</a:t>
                </a:r>
              </a:p>
              <a:p>
                <a:pPr marL="685800" lvl="1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 smtClean="0"/>
                  <a:t>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 smtClean="0"/>
                  <a:t>are not temporal </a:t>
                </a:r>
                <a:r>
                  <a:rPr lang="en-US" sz="2400" dirty="0" err="1" smtClean="0"/>
                  <a:t>subformulas</a:t>
                </a:r>
                <a:r>
                  <a:rPr lang="en-US" sz="2400" dirty="0" smtClean="0"/>
                  <a:t>.</a:t>
                </a:r>
              </a:p>
              <a:p>
                <a:r>
                  <a:rPr lang="de-DE" sz="2400" dirty="0" err="1" smtClean="0"/>
                  <a:t>Two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formulas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are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>
                    <a:solidFill>
                      <a:srgbClr val="C00000"/>
                    </a:solidFill>
                  </a:rPr>
                  <a:t>propositionally</a:t>
                </a:r>
                <a:r>
                  <a:rPr lang="de-DE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rgbClr val="C00000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400" dirty="0" err="1" smtClean="0"/>
                  <a:t>if</a:t>
                </a:r>
                <a:r>
                  <a:rPr lang="de-DE" sz="2400" dirty="0" smtClean="0"/>
                  <a:t> after </a:t>
                </a:r>
                <a:r>
                  <a:rPr lang="de-DE" sz="2400" dirty="0" err="1" smtClean="0"/>
                  <a:t>replacing</a:t>
                </a:r>
                <a:r>
                  <a:rPr lang="de-DE" sz="2400" dirty="0" smtClean="0"/>
                  <a:t> </a:t>
                </a:r>
                <a:r>
                  <a:rPr lang="de-DE" sz="2400" u="sng" dirty="0" smtClean="0"/>
                  <a:t>maximal</a:t>
                </a:r>
                <a:r>
                  <a:rPr lang="de-DE" sz="2400" dirty="0" smtClean="0"/>
                  <a:t> temporal </a:t>
                </a:r>
                <a:r>
                  <a:rPr lang="de-DE" sz="2400" dirty="0" err="1" smtClean="0"/>
                  <a:t>subformulas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by</a:t>
                </a:r>
                <a:r>
                  <a:rPr lang="de-DE" sz="2400" dirty="0" smtClean="0"/>
                  <a:t> propositional variables </a:t>
                </a:r>
                <a:r>
                  <a:rPr lang="de-DE" sz="2400" dirty="0" err="1" smtClean="0"/>
                  <a:t>they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become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equivalent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boolean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formulas</a:t>
                </a:r>
                <a:r>
                  <a:rPr lang="de-DE" sz="2400" dirty="0" smtClean="0"/>
                  <a:t>.</a:t>
                </a:r>
              </a:p>
              <a:p>
                <a:pPr lvl="1"/>
                <a:r>
                  <a:rPr lang="de-DE" sz="2400" dirty="0" err="1" smtClean="0"/>
                  <a:t>Example</a:t>
                </a:r>
                <a:r>
                  <a:rPr lang="de-DE" sz="24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prop</a:t>
                </a:r>
                <a:r>
                  <a:rPr lang="de-DE" sz="2400" dirty="0" smtClean="0"/>
                  <a:t>. </a:t>
                </a:r>
                <a:r>
                  <a:rPr lang="de-DE" sz="2400" dirty="0" err="1" smtClean="0"/>
                  <a:t>equivalent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to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400" dirty="0" smtClean="0"/>
                  <a:t>.</a:t>
                </a: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d>
                          <m:dPr>
                            <m:ctrlP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XX</m:t>
                            </m:r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 smtClean="0"/>
                  <a:t>  </a:t>
                </a:r>
                <a:endParaRPr lang="de-DE" sz="240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741363" lvl="1" indent="0">
                  <a:buNone/>
                </a:pP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lang="de-DE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sz="2400" dirty="0" smtClean="0"/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>
                    <a:solidFill>
                      <a:schemeClr val="bg1"/>
                    </a:solidFill>
                  </a:rPr>
                  <a:t>  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are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boolean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bg1"/>
                    </a:solidFill>
                  </a:rPr>
                  <a:t>formulas</a:t>
                </a:r>
                <a:r>
                  <a:rPr lang="de-DE" sz="2400" dirty="0" smtClean="0">
                    <a:solidFill>
                      <a:schemeClr val="bg1"/>
                    </a:solidFill>
                  </a:rPr>
                  <a:t>.</a:t>
                </a:r>
                <a:endParaRPr lang="de-DE" sz="20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  <a:blipFill>
                <a:blip r:embed="rId2"/>
                <a:stretch>
                  <a:fillRect l="-909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0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600" dirty="0" smtClean="0"/>
              <a:t>Temporal </a:t>
            </a:r>
            <a:r>
              <a:rPr lang="de-DE" sz="3600" dirty="0" err="1" smtClean="0"/>
              <a:t>subformulas</a:t>
            </a:r>
            <a:r>
              <a:rPr lang="de-DE" sz="3600" dirty="0" smtClean="0"/>
              <a:t> </a:t>
            </a:r>
            <a:r>
              <a:rPr lang="de-DE" sz="3600" dirty="0" err="1" smtClean="0"/>
              <a:t>and</a:t>
            </a:r>
            <a:r>
              <a:rPr lang="de-DE" sz="3600" dirty="0" smtClean="0"/>
              <a:t> propositional </a:t>
            </a:r>
            <a:r>
              <a:rPr lang="de-DE" sz="3600" dirty="0" err="1" smtClean="0"/>
              <a:t>equivalence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</p:spPr>
            <p:txBody>
              <a:bodyPr>
                <a:normAutofit/>
              </a:bodyPr>
              <a:lstStyle/>
              <a:p>
                <a:r>
                  <a:rPr lang="de-DE" sz="2400" dirty="0" smtClean="0">
                    <a:solidFill>
                      <a:srgbClr val="FF0000"/>
                    </a:solidFill>
                  </a:rPr>
                  <a:t>Temporal </a:t>
                </a:r>
                <a:r>
                  <a:rPr lang="de-DE" sz="2400" dirty="0" err="1" smtClean="0">
                    <a:solidFill>
                      <a:srgbClr val="FF0000"/>
                    </a:solidFill>
                  </a:rPr>
                  <a:t>subformulas</a:t>
                </a:r>
                <a:r>
                  <a:rPr lang="de-DE" sz="2400" dirty="0" smtClean="0"/>
                  <a:t>: </a:t>
                </a:r>
                <a:r>
                  <a:rPr lang="de-DE" sz="2400" dirty="0" err="1" smtClean="0"/>
                  <a:t>root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syntax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tree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a temporal </a:t>
                </a:r>
                <a:r>
                  <a:rPr lang="de-DE" sz="2400" dirty="0" err="1" smtClean="0"/>
                  <a:t>operator</a:t>
                </a:r>
                <a:r>
                  <a:rPr lang="de-DE" sz="2400" dirty="0" smtClean="0"/>
                  <a:t>.</a:t>
                </a:r>
              </a:p>
              <a:p>
                <a:pPr lvl="1"/>
                <a:r>
                  <a:rPr lang="de-DE" sz="2400" dirty="0" err="1" smtClean="0"/>
                  <a:t>Example</a:t>
                </a:r>
                <a:r>
                  <a:rPr lang="de-DE" sz="2400" dirty="0" smtClean="0"/>
                  <a:t>:</a:t>
                </a: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 smtClean="0"/>
              </a:p>
              <a:p>
                <a:pPr marL="685800" lvl="1" indent="0">
                  <a:buNone/>
                </a:pP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/>
                  <a:t>are temporal </a:t>
                </a:r>
                <a:r>
                  <a:rPr lang="en-US" sz="2400" dirty="0" err="1" smtClean="0"/>
                  <a:t>subformulas</a:t>
                </a:r>
                <a:r>
                  <a:rPr lang="en-US" sz="2400" dirty="0" smtClean="0"/>
                  <a:t>.</a:t>
                </a:r>
              </a:p>
              <a:p>
                <a:pPr marL="685800" lvl="1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 smtClean="0"/>
                  <a:t>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i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 smtClean="0"/>
                  <a:t>are not temporal </a:t>
                </a:r>
                <a:r>
                  <a:rPr lang="en-US" sz="2400" dirty="0" err="1" smtClean="0"/>
                  <a:t>subformulas</a:t>
                </a:r>
                <a:r>
                  <a:rPr lang="en-US" sz="2400" dirty="0" smtClean="0"/>
                  <a:t>.</a:t>
                </a:r>
              </a:p>
              <a:p>
                <a:r>
                  <a:rPr lang="de-DE" sz="2400" dirty="0" err="1" smtClean="0"/>
                  <a:t>Two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formulas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are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>
                    <a:solidFill>
                      <a:srgbClr val="C00000"/>
                    </a:solidFill>
                  </a:rPr>
                  <a:t>propositionally</a:t>
                </a:r>
                <a:r>
                  <a:rPr lang="de-DE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rgbClr val="C00000"/>
                    </a:solidFill>
                  </a:rPr>
                  <a:t>equivalent</a:t>
                </a:r>
                <a:r>
                  <a:rPr lang="de-DE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400" dirty="0" err="1" smtClean="0"/>
                  <a:t>if</a:t>
                </a:r>
                <a:r>
                  <a:rPr lang="de-DE" sz="2400" dirty="0" smtClean="0"/>
                  <a:t> after </a:t>
                </a:r>
                <a:r>
                  <a:rPr lang="de-DE" sz="2400" dirty="0" err="1" smtClean="0"/>
                  <a:t>replacing</a:t>
                </a:r>
                <a:r>
                  <a:rPr lang="de-DE" sz="2400" dirty="0" smtClean="0"/>
                  <a:t> </a:t>
                </a:r>
                <a:r>
                  <a:rPr lang="de-DE" sz="2400" u="sng" dirty="0" smtClean="0"/>
                  <a:t>maximal</a:t>
                </a:r>
                <a:r>
                  <a:rPr lang="de-DE" sz="2400" dirty="0" smtClean="0"/>
                  <a:t> temporal </a:t>
                </a:r>
                <a:r>
                  <a:rPr lang="de-DE" sz="2400" dirty="0" err="1" smtClean="0"/>
                  <a:t>subformulas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by</a:t>
                </a:r>
                <a:r>
                  <a:rPr lang="de-DE" sz="2400" dirty="0" smtClean="0"/>
                  <a:t> propositional variables </a:t>
                </a:r>
                <a:r>
                  <a:rPr lang="de-DE" sz="2400" dirty="0" err="1" smtClean="0"/>
                  <a:t>they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become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equivalent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boolean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formulas</a:t>
                </a:r>
                <a:r>
                  <a:rPr lang="de-DE" sz="2400" dirty="0" smtClean="0"/>
                  <a:t>.</a:t>
                </a:r>
              </a:p>
              <a:p>
                <a:pPr lvl="1"/>
                <a:r>
                  <a:rPr lang="de-DE" sz="2400" dirty="0" err="1" smtClean="0"/>
                  <a:t>Example</a:t>
                </a:r>
                <a:r>
                  <a:rPr lang="de-DE" sz="24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∨(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2400" dirty="0" err="1" smtClean="0"/>
                  <a:t>is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prop</a:t>
                </a:r>
                <a:r>
                  <a:rPr lang="de-DE" sz="2400" dirty="0" smtClean="0"/>
                  <a:t>. </a:t>
                </a:r>
                <a:r>
                  <a:rPr lang="de-DE" sz="2400" dirty="0" err="1" smtClean="0"/>
                  <a:t>equivalent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to</a:t>
                </a:r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400" dirty="0" smtClean="0"/>
                  <a:t>.</a:t>
                </a:r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r>
                      <a:rPr lang="de-DE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d>
                          <m:dPr>
                            <m:ctrlP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m:rPr>
                                <m:sty m:val="p"/>
                              </m:rPr>
                              <a:rPr lang="de-DE" sz="24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XX</m:t>
                            </m:r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⇝</m:t>
                    </m:r>
                  </m:oMath>
                </a14:m>
                <a:r>
                  <a:rPr lang="de-DE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 smtClean="0"/>
                  <a:t>  </a:t>
                </a:r>
                <a:endParaRPr lang="de-DE" sz="240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741363" lvl="1" indent="0">
                  <a:buNone/>
                </a:pPr>
                <a:r>
                  <a:rPr lang="de-DE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⇝</m:t>
                    </m:r>
                    <m:sSub>
                      <m:sSubPr>
                        <m:ctrlPr>
                          <a:rPr lang="de-DE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sz="2400" dirty="0" smtClean="0"/>
              </a:p>
              <a:p>
                <a:pPr marL="741363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/>
                  <a:t>  </a:t>
                </a:r>
                <a:r>
                  <a:rPr lang="de-DE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de-DE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400" dirty="0" smtClean="0"/>
                  <a:t> </a:t>
                </a:r>
                <a:r>
                  <a:rPr lang="de-DE" sz="2400" dirty="0" err="1" smtClean="0"/>
                  <a:t>are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equivalent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boolean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formulas</a:t>
                </a:r>
                <a:r>
                  <a:rPr lang="de-DE" sz="2400" dirty="0" smtClean="0"/>
                  <a:t>.</a:t>
                </a:r>
                <a:endParaRPr lang="de-DE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12776"/>
                <a:ext cx="8712968" cy="5256584"/>
              </a:xfrm>
              <a:blipFill>
                <a:blip r:embed="rId2"/>
                <a:stretch>
                  <a:fillRect l="-909"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9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Master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579296" cy="4493096"/>
              </a:xfrm>
            </p:spPr>
            <p:txBody>
              <a:bodyPr/>
              <a:lstStyle/>
              <a:p>
                <a:r>
                  <a:rPr lang="de-DE" dirty="0" smtClean="0"/>
                  <a:t>A </a:t>
                </a:r>
                <a:r>
                  <a:rPr lang="de-DE" dirty="0" err="1" smtClean="0"/>
                  <a:t>theorem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showing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language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an LTL formula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can be decomposed as</a:t>
                </a:r>
              </a:p>
              <a:p>
                <a:pPr marL="0" indent="0" algn="ctr">
                  <a:buNone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⋂"/>
                            <m:supHide m:val="on"/>
                            <m:ctrlP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284163" indent="0">
                  <a:buNone/>
                </a:pPr>
                <a:r>
                  <a:rPr lang="de-DE" dirty="0" err="1" smtClean="0"/>
                  <a:t>where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can be easily represented by</a:t>
                </a:r>
              </a:p>
              <a:p>
                <a:pPr marL="741363" indent="-45720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deterministic </a:t>
                </a:r>
                <a:r>
                  <a:rPr lang="en-US" dirty="0" err="1" smtClean="0"/>
                  <a:t>Büchi</a:t>
                </a:r>
                <a:r>
                  <a:rPr lang="en-US" dirty="0" smtClean="0"/>
                  <a:t> or co-</a:t>
                </a:r>
                <a:r>
                  <a:rPr lang="en-US" dirty="0" err="1" smtClean="0"/>
                  <a:t>Büchi</a:t>
                </a:r>
                <a:r>
                  <a:rPr lang="en-US" dirty="0" smtClean="0"/>
                  <a:t> automata, or</a:t>
                </a:r>
              </a:p>
              <a:p>
                <a:pPr marL="741363" indent="-457200">
                  <a:buFont typeface="Wingdings" panose="05000000000000000000" pitchFamily="2" charset="2"/>
                  <a:buChar char="§"/>
                </a:pPr>
                <a:r>
                  <a:rPr lang="de-DE" dirty="0" smtClean="0">
                    <a:solidFill>
                      <a:schemeClr val="bg1"/>
                    </a:solidFill>
                  </a:rPr>
                  <a:t>(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smaller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)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nondeterministic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Büchi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automata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,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or</a:t>
                </a:r>
                <a:endParaRPr lang="de-DE" dirty="0" smtClean="0">
                  <a:solidFill>
                    <a:schemeClr val="bg1"/>
                  </a:solidFill>
                </a:endParaRPr>
              </a:p>
              <a:p>
                <a:pPr marL="741363" indent="-457200">
                  <a:buFont typeface="Wingdings" panose="05000000000000000000" pitchFamily="2" charset="2"/>
                  <a:buChar char="§"/>
                </a:pPr>
                <a:r>
                  <a:rPr lang="de-DE" dirty="0" err="1">
                    <a:solidFill>
                      <a:schemeClr val="bg1"/>
                    </a:solidFill>
                  </a:rPr>
                  <a:t>l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imit-deterministic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Büchi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automata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579296" cy="4493096"/>
              </a:xfrm>
              <a:blipFill>
                <a:blip r:embed="rId2"/>
                <a:stretch>
                  <a:fillRect l="-1635" t="-1628" r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3989" y="1522398"/>
            <a:ext cx="4360059" cy="5146962"/>
            <a:chOff x="643989" y="1522398"/>
            <a:chExt cx="4360059" cy="5146962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5004048" y="2941274"/>
              <a:ext cx="0" cy="876823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0" name="Shape 511"/>
            <p:cNvSpPr/>
            <p:nvPr/>
          </p:nvSpPr>
          <p:spPr>
            <a:xfrm>
              <a:off x="643989" y="1522398"/>
              <a:ext cx="305269" cy="6225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113" name="Shape 511"/>
            <p:cNvSpPr/>
            <p:nvPr/>
          </p:nvSpPr>
          <p:spPr>
            <a:xfrm>
              <a:off x="643989" y="2538240"/>
              <a:ext cx="28681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a</a:t>
              </a:r>
              <a:endParaRPr sz="2800" dirty="0"/>
            </a:p>
          </p:txBody>
        </p:sp>
        <p:sp>
          <p:nvSpPr>
            <p:cNvPr id="114" name="Shape 511"/>
            <p:cNvSpPr/>
            <p:nvPr/>
          </p:nvSpPr>
          <p:spPr>
            <a:xfrm>
              <a:off x="643989" y="3554083"/>
              <a:ext cx="30526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118" name="Shape 505"/>
            <p:cNvSpPr/>
            <p:nvPr/>
          </p:nvSpPr>
          <p:spPr>
            <a:xfrm flipH="1">
              <a:off x="1191831" y="1844823"/>
              <a:ext cx="24440" cy="4824537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3600"/>
              </a:pPr>
              <a:endParaRPr/>
            </a:p>
          </p:txBody>
        </p:sp>
        <p:sp>
          <p:nvSpPr>
            <p:cNvPr id="119" name="Shape 507"/>
            <p:cNvSpPr/>
            <p:nvPr/>
          </p:nvSpPr>
          <p:spPr>
            <a:xfrm>
              <a:off x="1112472" y="3818234"/>
              <a:ext cx="173736" cy="1737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628790" y="4041068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27929" y="2796357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192192" y="1862384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8" name="Shape 507"/>
            <p:cNvSpPr/>
            <p:nvPr/>
          </p:nvSpPr>
          <p:spPr>
            <a:xfrm>
              <a:off x="1112472" y="178397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 507"/>
            <p:cNvSpPr/>
            <p:nvPr/>
          </p:nvSpPr>
          <p:spPr>
            <a:xfrm>
              <a:off x="1112472" y="280110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507"/>
            <p:cNvSpPr/>
            <p:nvPr/>
          </p:nvSpPr>
          <p:spPr>
            <a:xfrm>
              <a:off x="1112472" y="4836667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507"/>
            <p:cNvSpPr/>
            <p:nvPr/>
          </p:nvSpPr>
          <p:spPr>
            <a:xfrm>
              <a:off x="1112472" y="5853795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 511"/>
            <p:cNvSpPr/>
            <p:nvPr/>
          </p:nvSpPr>
          <p:spPr>
            <a:xfrm>
              <a:off x="643989" y="4569927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1171590" y="288066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71590" y="3899490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1590" y="491831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1590" y="5937139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782396" y="1600774"/>
                  <a:ext cx="144016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sz="2800" b="0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de-DE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de-DE" sz="2800" b="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396" y="1600774"/>
                  <a:ext cx="144016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hape 511"/>
            <p:cNvSpPr/>
            <p:nvPr/>
          </p:nvSpPr>
          <p:spPr>
            <a:xfrm>
              <a:off x="658762" y="5623560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940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3989" y="1522398"/>
            <a:ext cx="4360059" cy="5146962"/>
            <a:chOff x="643989" y="1522398"/>
            <a:chExt cx="4360059" cy="5146962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5004048" y="2941274"/>
              <a:ext cx="0" cy="876823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0" name="Shape 511"/>
            <p:cNvSpPr/>
            <p:nvPr/>
          </p:nvSpPr>
          <p:spPr>
            <a:xfrm>
              <a:off x="643989" y="1522398"/>
              <a:ext cx="305269" cy="6225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113" name="Shape 511"/>
            <p:cNvSpPr/>
            <p:nvPr/>
          </p:nvSpPr>
          <p:spPr>
            <a:xfrm>
              <a:off x="643989" y="2538240"/>
              <a:ext cx="28681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a</a:t>
              </a:r>
              <a:endParaRPr sz="2800" dirty="0"/>
            </a:p>
          </p:txBody>
        </p:sp>
        <p:sp>
          <p:nvSpPr>
            <p:cNvPr id="114" name="Shape 511"/>
            <p:cNvSpPr/>
            <p:nvPr/>
          </p:nvSpPr>
          <p:spPr>
            <a:xfrm>
              <a:off x="643989" y="3554083"/>
              <a:ext cx="30526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118" name="Shape 505"/>
            <p:cNvSpPr/>
            <p:nvPr/>
          </p:nvSpPr>
          <p:spPr>
            <a:xfrm flipH="1">
              <a:off x="1191831" y="1844823"/>
              <a:ext cx="24440" cy="4824537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3600"/>
              </a:pPr>
              <a:endParaRPr/>
            </a:p>
          </p:txBody>
        </p:sp>
        <p:sp>
          <p:nvSpPr>
            <p:cNvPr id="119" name="Shape 507"/>
            <p:cNvSpPr/>
            <p:nvPr/>
          </p:nvSpPr>
          <p:spPr>
            <a:xfrm>
              <a:off x="1112472" y="3818234"/>
              <a:ext cx="173736" cy="1737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628790" y="4041068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27929" y="2796357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192192" y="1862384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8" name="Shape 507"/>
            <p:cNvSpPr/>
            <p:nvPr/>
          </p:nvSpPr>
          <p:spPr>
            <a:xfrm>
              <a:off x="1112472" y="178397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 507"/>
            <p:cNvSpPr/>
            <p:nvPr/>
          </p:nvSpPr>
          <p:spPr>
            <a:xfrm>
              <a:off x="1112472" y="280110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507"/>
            <p:cNvSpPr/>
            <p:nvPr/>
          </p:nvSpPr>
          <p:spPr>
            <a:xfrm>
              <a:off x="1112472" y="4836667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507"/>
            <p:cNvSpPr/>
            <p:nvPr/>
          </p:nvSpPr>
          <p:spPr>
            <a:xfrm>
              <a:off x="1112472" y="5853795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 511"/>
            <p:cNvSpPr/>
            <p:nvPr/>
          </p:nvSpPr>
          <p:spPr>
            <a:xfrm>
              <a:off x="643989" y="4569927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1171590" y="288066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71590" y="3899490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1590" y="491831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1590" y="5937139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782396" y="1600774"/>
                  <a:ext cx="144016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sz="2800" b="0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de-DE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de-DE" sz="2800" b="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396" y="1600774"/>
                  <a:ext cx="144016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406963" y="2605962"/>
                  <a:ext cx="17107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de-DE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963" y="2605962"/>
                  <a:ext cx="1710725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hape 511"/>
            <p:cNvSpPr/>
            <p:nvPr/>
          </p:nvSpPr>
          <p:spPr>
            <a:xfrm>
              <a:off x="658762" y="5623560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79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3989" y="1522398"/>
            <a:ext cx="4360059" cy="5146962"/>
            <a:chOff x="643989" y="1522398"/>
            <a:chExt cx="4360059" cy="5146962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5004048" y="2941274"/>
              <a:ext cx="0" cy="876823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3131840" y="3653448"/>
                  <a:ext cx="101025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de-DE" sz="28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3653448"/>
                  <a:ext cx="101025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Shape 511"/>
            <p:cNvSpPr/>
            <p:nvPr/>
          </p:nvSpPr>
          <p:spPr>
            <a:xfrm>
              <a:off x="643989" y="1522398"/>
              <a:ext cx="305269" cy="6225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113" name="Shape 511"/>
            <p:cNvSpPr/>
            <p:nvPr/>
          </p:nvSpPr>
          <p:spPr>
            <a:xfrm>
              <a:off x="643989" y="2538240"/>
              <a:ext cx="28681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a</a:t>
              </a:r>
              <a:endParaRPr sz="2800" dirty="0"/>
            </a:p>
          </p:txBody>
        </p:sp>
        <p:sp>
          <p:nvSpPr>
            <p:cNvPr id="114" name="Shape 511"/>
            <p:cNvSpPr/>
            <p:nvPr/>
          </p:nvSpPr>
          <p:spPr>
            <a:xfrm>
              <a:off x="643989" y="3554083"/>
              <a:ext cx="30526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118" name="Shape 505"/>
            <p:cNvSpPr/>
            <p:nvPr/>
          </p:nvSpPr>
          <p:spPr>
            <a:xfrm flipH="1">
              <a:off x="1191831" y="1844823"/>
              <a:ext cx="24440" cy="4824537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3600"/>
              </a:pPr>
              <a:endParaRPr/>
            </a:p>
          </p:txBody>
        </p:sp>
        <p:sp>
          <p:nvSpPr>
            <p:cNvPr id="119" name="Shape 507"/>
            <p:cNvSpPr/>
            <p:nvPr/>
          </p:nvSpPr>
          <p:spPr>
            <a:xfrm>
              <a:off x="1112472" y="3818234"/>
              <a:ext cx="173736" cy="1737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628790" y="4041068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27929" y="2796357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192192" y="1862384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8" name="Shape 507"/>
            <p:cNvSpPr/>
            <p:nvPr/>
          </p:nvSpPr>
          <p:spPr>
            <a:xfrm>
              <a:off x="1112472" y="178397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 507"/>
            <p:cNvSpPr/>
            <p:nvPr/>
          </p:nvSpPr>
          <p:spPr>
            <a:xfrm>
              <a:off x="1112472" y="280110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507"/>
            <p:cNvSpPr/>
            <p:nvPr/>
          </p:nvSpPr>
          <p:spPr>
            <a:xfrm>
              <a:off x="1112472" y="4836667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507"/>
            <p:cNvSpPr/>
            <p:nvPr/>
          </p:nvSpPr>
          <p:spPr>
            <a:xfrm>
              <a:off x="1112472" y="5853795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 511"/>
            <p:cNvSpPr/>
            <p:nvPr/>
          </p:nvSpPr>
          <p:spPr>
            <a:xfrm>
              <a:off x="643989" y="4569927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1171590" y="288066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71590" y="3899490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1590" y="491831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1590" y="5937139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782396" y="1600774"/>
                  <a:ext cx="144016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sz="2800" b="0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de-DE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de-DE" sz="2800" b="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396" y="1600774"/>
                  <a:ext cx="144016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406963" y="2605962"/>
                  <a:ext cx="17107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de-DE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963" y="2605962"/>
                  <a:ext cx="1710725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hape 511"/>
            <p:cNvSpPr/>
            <p:nvPr/>
          </p:nvSpPr>
          <p:spPr>
            <a:xfrm>
              <a:off x="658762" y="5623560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582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43989" y="1522398"/>
            <a:ext cx="4360059" cy="5146962"/>
            <a:chOff x="643989" y="1522398"/>
            <a:chExt cx="4360059" cy="5146962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5004048" y="2941274"/>
              <a:ext cx="0" cy="876823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3107434" y="3637027"/>
                  <a:ext cx="101025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de-DE" sz="28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7434" y="3637027"/>
                  <a:ext cx="101025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3129698" y="4638380"/>
                  <a:ext cx="101025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de-DE" sz="28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698" y="4638380"/>
                  <a:ext cx="1010254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Shape 511"/>
            <p:cNvSpPr/>
            <p:nvPr/>
          </p:nvSpPr>
          <p:spPr>
            <a:xfrm>
              <a:off x="643989" y="1522398"/>
              <a:ext cx="305269" cy="6225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113" name="Shape 511"/>
            <p:cNvSpPr/>
            <p:nvPr/>
          </p:nvSpPr>
          <p:spPr>
            <a:xfrm>
              <a:off x="643989" y="2538240"/>
              <a:ext cx="28681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a</a:t>
              </a:r>
              <a:endParaRPr sz="2800" dirty="0"/>
            </a:p>
          </p:txBody>
        </p:sp>
        <p:sp>
          <p:nvSpPr>
            <p:cNvPr id="114" name="Shape 511"/>
            <p:cNvSpPr/>
            <p:nvPr/>
          </p:nvSpPr>
          <p:spPr>
            <a:xfrm>
              <a:off x="643989" y="3554083"/>
              <a:ext cx="30526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118" name="Shape 505"/>
            <p:cNvSpPr/>
            <p:nvPr/>
          </p:nvSpPr>
          <p:spPr>
            <a:xfrm flipH="1">
              <a:off x="1191831" y="1844823"/>
              <a:ext cx="24440" cy="4824537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3600"/>
              </a:pPr>
              <a:endParaRPr/>
            </a:p>
          </p:txBody>
        </p:sp>
        <p:sp>
          <p:nvSpPr>
            <p:cNvPr id="119" name="Shape 507"/>
            <p:cNvSpPr/>
            <p:nvPr/>
          </p:nvSpPr>
          <p:spPr>
            <a:xfrm>
              <a:off x="1112472" y="3818234"/>
              <a:ext cx="173736" cy="1737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628790" y="4041068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27929" y="2796357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192192" y="1862384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8" name="Shape 507"/>
            <p:cNvSpPr/>
            <p:nvPr/>
          </p:nvSpPr>
          <p:spPr>
            <a:xfrm>
              <a:off x="1112472" y="178397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 507"/>
            <p:cNvSpPr/>
            <p:nvPr/>
          </p:nvSpPr>
          <p:spPr>
            <a:xfrm>
              <a:off x="1112472" y="280110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507"/>
            <p:cNvSpPr/>
            <p:nvPr/>
          </p:nvSpPr>
          <p:spPr>
            <a:xfrm>
              <a:off x="1112472" y="4836667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507"/>
            <p:cNvSpPr/>
            <p:nvPr/>
          </p:nvSpPr>
          <p:spPr>
            <a:xfrm>
              <a:off x="1112472" y="5853795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3" name="Shape 511"/>
            <p:cNvSpPr/>
            <p:nvPr/>
          </p:nvSpPr>
          <p:spPr>
            <a:xfrm>
              <a:off x="643989" y="4569927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1171590" y="288066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71590" y="3899490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1590" y="491831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1590" y="5937139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3131840" y="5675529"/>
                  <a:ext cx="101025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de-DE" sz="28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5675529"/>
                  <a:ext cx="1010254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782396" y="1600774"/>
                  <a:ext cx="1440160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sz="2800" b="0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de-DE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de-DE" sz="2800" b="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2396" y="1600774"/>
                  <a:ext cx="144016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406963" y="2605962"/>
                  <a:ext cx="17107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de-DE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6963" y="2605962"/>
                  <a:ext cx="1710725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hape 511"/>
            <p:cNvSpPr/>
            <p:nvPr/>
          </p:nvSpPr>
          <p:spPr>
            <a:xfrm>
              <a:off x="658762" y="5623560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</p:grpSp>
      <p:sp>
        <p:nvSpPr>
          <p:cNvPr id="33" name="Shape 514"/>
          <p:cNvSpPr/>
          <p:nvPr/>
        </p:nvSpPr>
        <p:spPr>
          <a:xfrm>
            <a:off x="3606615" y="5924411"/>
            <a:ext cx="527251" cy="933589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rgbClr val="0070C0"/>
                </a:solidFill>
              </a:rPr>
              <a:t>…</a:t>
            </a:r>
            <a:endParaRPr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3989" y="1522398"/>
            <a:ext cx="4360059" cy="5146962"/>
            <a:chOff x="643989" y="1522398"/>
            <a:chExt cx="4360059" cy="5146962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5004048" y="2941274"/>
              <a:ext cx="0" cy="876823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9" name="Shape 507"/>
            <p:cNvSpPr/>
            <p:nvPr/>
          </p:nvSpPr>
          <p:spPr>
            <a:xfrm>
              <a:off x="1112472" y="3818234"/>
              <a:ext cx="173736" cy="1737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628790" y="4041068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27929" y="2796357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192192" y="1862384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8" name="Shape 507"/>
            <p:cNvSpPr/>
            <p:nvPr/>
          </p:nvSpPr>
          <p:spPr>
            <a:xfrm>
              <a:off x="1112472" y="178397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 507"/>
            <p:cNvSpPr/>
            <p:nvPr/>
          </p:nvSpPr>
          <p:spPr>
            <a:xfrm>
              <a:off x="1112472" y="280110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507"/>
            <p:cNvSpPr/>
            <p:nvPr/>
          </p:nvSpPr>
          <p:spPr>
            <a:xfrm>
              <a:off x="1112472" y="4836667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507"/>
            <p:cNvSpPr/>
            <p:nvPr/>
          </p:nvSpPr>
          <p:spPr>
            <a:xfrm>
              <a:off x="1112472" y="5853795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1171590" y="288066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71590" y="3899490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1590" y="491831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1590" y="5937139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2" name="Shape 511"/>
            <p:cNvSpPr/>
            <p:nvPr/>
          </p:nvSpPr>
          <p:spPr>
            <a:xfrm>
              <a:off x="643989" y="1522398"/>
              <a:ext cx="305269" cy="6225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33" name="Shape 511"/>
            <p:cNvSpPr/>
            <p:nvPr/>
          </p:nvSpPr>
          <p:spPr>
            <a:xfrm>
              <a:off x="643989" y="2538240"/>
              <a:ext cx="28681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a</a:t>
              </a:r>
              <a:endParaRPr sz="2800" dirty="0"/>
            </a:p>
          </p:txBody>
        </p:sp>
        <p:sp>
          <p:nvSpPr>
            <p:cNvPr id="35" name="Shape 511"/>
            <p:cNvSpPr/>
            <p:nvPr/>
          </p:nvSpPr>
          <p:spPr>
            <a:xfrm>
              <a:off x="643989" y="3554083"/>
              <a:ext cx="30526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36" name="Shape 511"/>
            <p:cNvSpPr/>
            <p:nvPr/>
          </p:nvSpPr>
          <p:spPr>
            <a:xfrm>
              <a:off x="643989" y="4569927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sp>
          <p:nvSpPr>
            <p:cNvPr id="37" name="Shape 511"/>
            <p:cNvSpPr/>
            <p:nvPr/>
          </p:nvSpPr>
          <p:spPr>
            <a:xfrm>
              <a:off x="658762" y="5623560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sp>
          <p:nvSpPr>
            <p:cNvPr id="38" name="Shape 505"/>
            <p:cNvSpPr/>
            <p:nvPr/>
          </p:nvSpPr>
          <p:spPr>
            <a:xfrm flipH="1">
              <a:off x="1191831" y="1844823"/>
              <a:ext cx="24440" cy="4824537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3600"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664589" y="1609636"/>
                <a:ext cx="17107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8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XG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de-DE" sz="28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589" y="1609636"/>
                <a:ext cx="171077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3989" y="1522398"/>
            <a:ext cx="4360059" cy="5146962"/>
            <a:chOff x="643989" y="1522398"/>
            <a:chExt cx="4360059" cy="5146962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5004048" y="2941274"/>
              <a:ext cx="0" cy="876823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9" name="Shape 507"/>
            <p:cNvSpPr/>
            <p:nvPr/>
          </p:nvSpPr>
          <p:spPr>
            <a:xfrm>
              <a:off x="1112472" y="3818234"/>
              <a:ext cx="173736" cy="1737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628790" y="4041068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27929" y="2796357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192192" y="1862384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8" name="Shape 507"/>
            <p:cNvSpPr/>
            <p:nvPr/>
          </p:nvSpPr>
          <p:spPr>
            <a:xfrm>
              <a:off x="1112472" y="178397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 507"/>
            <p:cNvSpPr/>
            <p:nvPr/>
          </p:nvSpPr>
          <p:spPr>
            <a:xfrm>
              <a:off x="1112472" y="280110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507"/>
            <p:cNvSpPr/>
            <p:nvPr/>
          </p:nvSpPr>
          <p:spPr>
            <a:xfrm>
              <a:off x="1112472" y="4836667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507"/>
            <p:cNvSpPr/>
            <p:nvPr/>
          </p:nvSpPr>
          <p:spPr>
            <a:xfrm>
              <a:off x="1112472" y="5853795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1171590" y="288066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71590" y="3899490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1590" y="491831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1590" y="5937139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456478" y="2571735"/>
                  <a:ext cx="17107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de-DE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478" y="2571735"/>
                  <a:ext cx="1710725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hape 511"/>
            <p:cNvSpPr/>
            <p:nvPr/>
          </p:nvSpPr>
          <p:spPr>
            <a:xfrm>
              <a:off x="643989" y="1522398"/>
              <a:ext cx="305269" cy="6225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33" name="Shape 511"/>
            <p:cNvSpPr/>
            <p:nvPr/>
          </p:nvSpPr>
          <p:spPr>
            <a:xfrm>
              <a:off x="643989" y="2538240"/>
              <a:ext cx="28681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a</a:t>
              </a:r>
              <a:endParaRPr sz="2800" dirty="0"/>
            </a:p>
          </p:txBody>
        </p:sp>
        <p:sp>
          <p:nvSpPr>
            <p:cNvPr id="35" name="Shape 511"/>
            <p:cNvSpPr/>
            <p:nvPr/>
          </p:nvSpPr>
          <p:spPr>
            <a:xfrm>
              <a:off x="643989" y="3554083"/>
              <a:ext cx="30526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36" name="Shape 511"/>
            <p:cNvSpPr/>
            <p:nvPr/>
          </p:nvSpPr>
          <p:spPr>
            <a:xfrm>
              <a:off x="643989" y="4569927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sp>
          <p:nvSpPr>
            <p:cNvPr id="37" name="Shape 511"/>
            <p:cNvSpPr/>
            <p:nvPr/>
          </p:nvSpPr>
          <p:spPr>
            <a:xfrm>
              <a:off x="658762" y="5623560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sp>
          <p:nvSpPr>
            <p:cNvPr id="38" name="Shape 505"/>
            <p:cNvSpPr/>
            <p:nvPr/>
          </p:nvSpPr>
          <p:spPr>
            <a:xfrm flipH="1">
              <a:off x="1191831" y="1844823"/>
              <a:ext cx="24440" cy="4824537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3600"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664589" y="1609636"/>
                <a:ext cx="17107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8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XG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de-DE" sz="28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589" y="1609636"/>
                <a:ext cx="17107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5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3989" y="1522398"/>
            <a:ext cx="4360059" cy="5146962"/>
            <a:chOff x="643989" y="1522398"/>
            <a:chExt cx="4360059" cy="5146962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5004048" y="2941274"/>
              <a:ext cx="0" cy="876823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3311840" y="3615263"/>
                  <a:ext cx="101025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de-DE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840" y="3615263"/>
                  <a:ext cx="101025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Shape 507"/>
            <p:cNvSpPr/>
            <p:nvPr/>
          </p:nvSpPr>
          <p:spPr>
            <a:xfrm>
              <a:off x="1112472" y="3818234"/>
              <a:ext cx="173736" cy="1737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628790" y="4041068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27929" y="2796357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192192" y="1862384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8" name="Shape 507"/>
            <p:cNvSpPr/>
            <p:nvPr/>
          </p:nvSpPr>
          <p:spPr>
            <a:xfrm>
              <a:off x="1112472" y="178397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 507"/>
            <p:cNvSpPr/>
            <p:nvPr/>
          </p:nvSpPr>
          <p:spPr>
            <a:xfrm>
              <a:off x="1112472" y="280110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507"/>
            <p:cNvSpPr/>
            <p:nvPr/>
          </p:nvSpPr>
          <p:spPr>
            <a:xfrm>
              <a:off x="1112472" y="4836667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507"/>
            <p:cNvSpPr/>
            <p:nvPr/>
          </p:nvSpPr>
          <p:spPr>
            <a:xfrm>
              <a:off x="1112472" y="5853795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1171590" y="288066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71590" y="3899490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1590" y="491831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1590" y="5937139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456478" y="2571735"/>
                  <a:ext cx="17107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de-DE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478" y="2571735"/>
                  <a:ext cx="1710725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hape 511"/>
            <p:cNvSpPr/>
            <p:nvPr/>
          </p:nvSpPr>
          <p:spPr>
            <a:xfrm>
              <a:off x="643989" y="1522398"/>
              <a:ext cx="305269" cy="6225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33" name="Shape 511"/>
            <p:cNvSpPr/>
            <p:nvPr/>
          </p:nvSpPr>
          <p:spPr>
            <a:xfrm>
              <a:off x="643989" y="2538240"/>
              <a:ext cx="28681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a</a:t>
              </a:r>
              <a:endParaRPr sz="2800" dirty="0"/>
            </a:p>
          </p:txBody>
        </p:sp>
        <p:sp>
          <p:nvSpPr>
            <p:cNvPr id="35" name="Shape 511"/>
            <p:cNvSpPr/>
            <p:nvPr/>
          </p:nvSpPr>
          <p:spPr>
            <a:xfrm>
              <a:off x="643989" y="3554083"/>
              <a:ext cx="30526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36" name="Shape 511"/>
            <p:cNvSpPr/>
            <p:nvPr/>
          </p:nvSpPr>
          <p:spPr>
            <a:xfrm>
              <a:off x="643989" y="4569927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sp>
          <p:nvSpPr>
            <p:cNvPr id="37" name="Shape 511"/>
            <p:cNvSpPr/>
            <p:nvPr/>
          </p:nvSpPr>
          <p:spPr>
            <a:xfrm>
              <a:off x="658762" y="5623560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sp>
          <p:nvSpPr>
            <p:cNvPr id="38" name="Shape 505"/>
            <p:cNvSpPr/>
            <p:nvPr/>
          </p:nvSpPr>
          <p:spPr>
            <a:xfrm flipH="1">
              <a:off x="1191831" y="1844823"/>
              <a:ext cx="24440" cy="4824537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3600"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664589" y="1609636"/>
                <a:ext cx="171077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8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XG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de-DE" sz="28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589" y="1609636"/>
                <a:ext cx="171077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9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3989" y="1522398"/>
            <a:ext cx="4360059" cy="5146962"/>
            <a:chOff x="643989" y="1522398"/>
            <a:chExt cx="4360059" cy="5146962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5004048" y="2941274"/>
              <a:ext cx="0" cy="876823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3311840" y="3615263"/>
                  <a:ext cx="101025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de-DE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840" y="3615263"/>
                  <a:ext cx="101025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3474751" y="4632001"/>
                  <a:ext cx="101025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false</m:t>
                        </m:r>
                      </m:oMath>
                    </m:oMathPara>
                  </a14:m>
                  <a:endParaRPr lang="de-DE" sz="28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751" y="4632001"/>
                  <a:ext cx="1010254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Shape 507"/>
            <p:cNvSpPr/>
            <p:nvPr/>
          </p:nvSpPr>
          <p:spPr>
            <a:xfrm>
              <a:off x="1112472" y="3818234"/>
              <a:ext cx="173736" cy="1737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628790" y="4041068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27929" y="2796357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192192" y="1862384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8" name="Shape 507"/>
            <p:cNvSpPr/>
            <p:nvPr/>
          </p:nvSpPr>
          <p:spPr>
            <a:xfrm>
              <a:off x="1112472" y="178397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 507"/>
            <p:cNvSpPr/>
            <p:nvPr/>
          </p:nvSpPr>
          <p:spPr>
            <a:xfrm>
              <a:off x="1112472" y="280110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507"/>
            <p:cNvSpPr/>
            <p:nvPr/>
          </p:nvSpPr>
          <p:spPr>
            <a:xfrm>
              <a:off x="1112472" y="4836667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507"/>
            <p:cNvSpPr/>
            <p:nvPr/>
          </p:nvSpPr>
          <p:spPr>
            <a:xfrm>
              <a:off x="1112472" y="5853795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1171590" y="288066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71590" y="3899490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1590" y="491831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1590" y="5937139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664589" y="1609636"/>
                  <a:ext cx="171077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sz="2800" b="0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de-DE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XG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de-DE" sz="2800" b="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589" y="1609636"/>
                  <a:ext cx="171077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456478" y="2571735"/>
                  <a:ext cx="17107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de-DE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478" y="2571735"/>
                  <a:ext cx="1710725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hape 511"/>
            <p:cNvSpPr/>
            <p:nvPr/>
          </p:nvSpPr>
          <p:spPr>
            <a:xfrm>
              <a:off x="643989" y="1522398"/>
              <a:ext cx="305269" cy="6225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33" name="Shape 511"/>
            <p:cNvSpPr/>
            <p:nvPr/>
          </p:nvSpPr>
          <p:spPr>
            <a:xfrm>
              <a:off x="643989" y="2538240"/>
              <a:ext cx="28681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a</a:t>
              </a:r>
              <a:endParaRPr sz="2800" dirty="0"/>
            </a:p>
          </p:txBody>
        </p:sp>
        <p:sp>
          <p:nvSpPr>
            <p:cNvPr id="35" name="Shape 511"/>
            <p:cNvSpPr/>
            <p:nvPr/>
          </p:nvSpPr>
          <p:spPr>
            <a:xfrm>
              <a:off x="643989" y="3554083"/>
              <a:ext cx="30526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36" name="Shape 511"/>
            <p:cNvSpPr/>
            <p:nvPr/>
          </p:nvSpPr>
          <p:spPr>
            <a:xfrm>
              <a:off x="643989" y="4569927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sp>
          <p:nvSpPr>
            <p:cNvPr id="37" name="Shape 511"/>
            <p:cNvSpPr/>
            <p:nvPr/>
          </p:nvSpPr>
          <p:spPr>
            <a:xfrm>
              <a:off x="658762" y="5623560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sp>
          <p:nvSpPr>
            <p:cNvPr id="38" name="Shape 505"/>
            <p:cNvSpPr/>
            <p:nvPr/>
          </p:nvSpPr>
          <p:spPr>
            <a:xfrm flipH="1">
              <a:off x="1191831" y="1844823"/>
              <a:ext cx="24440" cy="4824537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36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77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514"/>
          <p:cNvSpPr/>
          <p:nvPr/>
        </p:nvSpPr>
        <p:spPr>
          <a:xfrm>
            <a:off x="3716252" y="5924411"/>
            <a:ext cx="527251" cy="933589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rgbClr val="0070C0"/>
                </a:solidFill>
              </a:rPr>
              <a:t>…</a:t>
            </a:r>
            <a:endParaRPr sz="5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43989" y="1522398"/>
            <a:ext cx="4360059" cy="5146962"/>
            <a:chOff x="643989" y="1522398"/>
            <a:chExt cx="4360059" cy="5146962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5004048" y="2941274"/>
              <a:ext cx="0" cy="876823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3311840" y="3615263"/>
                  <a:ext cx="101025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de-DE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840" y="3615263"/>
                  <a:ext cx="1010254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3474751" y="4632001"/>
                  <a:ext cx="101025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false</m:t>
                        </m:r>
                      </m:oMath>
                    </m:oMathPara>
                  </a14:m>
                  <a:endParaRPr lang="de-DE" sz="28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751" y="4632001"/>
                  <a:ext cx="1010254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Shape 507"/>
            <p:cNvSpPr/>
            <p:nvPr/>
          </p:nvSpPr>
          <p:spPr>
            <a:xfrm>
              <a:off x="1112472" y="3818234"/>
              <a:ext cx="173736" cy="1737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628790" y="4041068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27929" y="2796357"/>
              <a:ext cx="0" cy="751330"/>
            </a:xfrm>
            <a:prstGeom prst="line">
              <a:avLst/>
            </a:prstGeom>
            <a:noFill/>
            <a:ln w="25400" cap="flat">
              <a:noFill/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192192" y="1862384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8" name="Shape 507"/>
            <p:cNvSpPr/>
            <p:nvPr/>
          </p:nvSpPr>
          <p:spPr>
            <a:xfrm>
              <a:off x="1112472" y="178397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Shape 507"/>
            <p:cNvSpPr/>
            <p:nvPr/>
          </p:nvSpPr>
          <p:spPr>
            <a:xfrm>
              <a:off x="1112472" y="2801104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Shape 507"/>
            <p:cNvSpPr/>
            <p:nvPr/>
          </p:nvSpPr>
          <p:spPr>
            <a:xfrm>
              <a:off x="1112472" y="4836667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1" name="Shape 507"/>
            <p:cNvSpPr/>
            <p:nvPr/>
          </p:nvSpPr>
          <p:spPr>
            <a:xfrm>
              <a:off x="1112472" y="5853795"/>
              <a:ext cx="173736" cy="17243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1171590" y="288066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71590" y="3899490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1590" y="4918315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71590" y="5937139"/>
              <a:ext cx="914400" cy="2872"/>
            </a:xfrm>
            <a:prstGeom prst="line">
              <a:avLst/>
            </a:prstGeom>
            <a:noFill/>
            <a:ln w="254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664589" y="1609636"/>
                  <a:ext cx="1710779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de-DE" sz="2800" b="0" dirty="0" smtClean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m:rPr>
                          <m:sty m:val="p"/>
                        </m:rPr>
                        <a:rPr lang="de-DE" sz="28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XG</m:t>
                      </m:r>
                      <m:r>
                        <a:rPr lang="de-DE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de-DE" sz="2800" b="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589" y="1609636"/>
                  <a:ext cx="1710779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456478" y="2571735"/>
                  <a:ext cx="171072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true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de-DE" sz="28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478" y="2571735"/>
                  <a:ext cx="1710725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hape 511"/>
            <p:cNvSpPr/>
            <p:nvPr/>
          </p:nvSpPr>
          <p:spPr>
            <a:xfrm>
              <a:off x="643989" y="1522398"/>
              <a:ext cx="305269" cy="62258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33" name="Shape 511"/>
            <p:cNvSpPr/>
            <p:nvPr/>
          </p:nvSpPr>
          <p:spPr>
            <a:xfrm>
              <a:off x="643989" y="2538240"/>
              <a:ext cx="28681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a</a:t>
              </a:r>
              <a:endParaRPr sz="2800" dirty="0"/>
            </a:p>
          </p:txBody>
        </p:sp>
        <p:sp>
          <p:nvSpPr>
            <p:cNvPr id="35" name="Shape 511"/>
            <p:cNvSpPr/>
            <p:nvPr/>
          </p:nvSpPr>
          <p:spPr>
            <a:xfrm>
              <a:off x="643989" y="3554083"/>
              <a:ext cx="305269" cy="62258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sz="2800" dirty="0"/>
                <a:t>b</a:t>
              </a:r>
            </a:p>
          </p:txBody>
        </p:sp>
        <p:sp>
          <p:nvSpPr>
            <p:cNvPr id="36" name="Shape 511"/>
            <p:cNvSpPr/>
            <p:nvPr/>
          </p:nvSpPr>
          <p:spPr>
            <a:xfrm>
              <a:off x="643989" y="4569927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sp>
          <p:nvSpPr>
            <p:cNvPr id="37" name="Shape 511"/>
            <p:cNvSpPr/>
            <p:nvPr/>
          </p:nvSpPr>
          <p:spPr>
            <a:xfrm>
              <a:off x="658762" y="5623560"/>
              <a:ext cx="254878" cy="53347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2800" dirty="0" smtClean="0"/>
                <a:t>c</a:t>
              </a:r>
              <a:endParaRPr sz="2800" dirty="0"/>
            </a:p>
          </p:txBody>
        </p:sp>
        <p:sp>
          <p:nvSpPr>
            <p:cNvPr id="38" name="Shape 505"/>
            <p:cNvSpPr/>
            <p:nvPr/>
          </p:nvSpPr>
          <p:spPr>
            <a:xfrm flipH="1">
              <a:off x="1191831" y="1844823"/>
              <a:ext cx="24440" cy="4824537"/>
            </a:xfrm>
            <a:prstGeom prst="line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miter lim="400000"/>
              <a:tailEnd type="triangle"/>
            </a:ln>
          </p:spPr>
          <p:txBody>
            <a:bodyPr lIns="50800" tIns="50800" rIns="50800" bIns="50800" anchor="ctr"/>
            <a:lstStyle/>
            <a:p>
              <a:pPr>
                <a:defRPr sz="3600"/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3474751" y="5675529"/>
                  <a:ext cx="101025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false</m:t>
                        </m:r>
                      </m:oMath>
                    </m:oMathPara>
                  </a14:m>
                  <a:endParaRPr lang="de-DE" sz="28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4751" y="5675529"/>
                  <a:ext cx="101025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33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5004048" y="2941274"/>
            <a:ext cx="0" cy="876823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Connector 102"/>
          <p:cNvCxnSpPr/>
          <p:nvPr/>
        </p:nvCxnSpPr>
        <p:spPr>
          <a:xfrm>
            <a:off x="3027929" y="2796357"/>
            <a:ext cx="0" cy="751330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69665" y="1606441"/>
                <a:ext cx="68042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8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de-DE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de-DE" sz="28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1606441"/>
                <a:ext cx="680424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hape 507"/>
          <p:cNvSpPr/>
          <p:nvPr/>
        </p:nvSpPr>
        <p:spPr>
          <a:xfrm>
            <a:off x="1112472" y="3818234"/>
            <a:ext cx="173736" cy="1737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38" name="Straight Connector 37"/>
          <p:cNvCxnSpPr/>
          <p:nvPr/>
        </p:nvCxnSpPr>
        <p:spPr>
          <a:xfrm>
            <a:off x="1628790" y="4041068"/>
            <a:ext cx="0" cy="751330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/>
          <p:cNvCxnSpPr/>
          <p:nvPr/>
        </p:nvCxnSpPr>
        <p:spPr>
          <a:xfrm>
            <a:off x="1192192" y="1862384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Shape 507"/>
          <p:cNvSpPr/>
          <p:nvPr/>
        </p:nvSpPr>
        <p:spPr>
          <a:xfrm>
            <a:off x="1112472" y="1783974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507"/>
          <p:cNvSpPr/>
          <p:nvPr/>
        </p:nvSpPr>
        <p:spPr>
          <a:xfrm>
            <a:off x="1112472" y="2801104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507"/>
          <p:cNvSpPr/>
          <p:nvPr/>
        </p:nvSpPr>
        <p:spPr>
          <a:xfrm>
            <a:off x="1112472" y="4836667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507"/>
          <p:cNvSpPr/>
          <p:nvPr/>
        </p:nvSpPr>
        <p:spPr>
          <a:xfrm>
            <a:off x="1112472" y="5853795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44" name="Straight Connector 43"/>
          <p:cNvCxnSpPr/>
          <p:nvPr/>
        </p:nvCxnSpPr>
        <p:spPr>
          <a:xfrm>
            <a:off x="1171590" y="2880665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/>
          <p:cNvCxnSpPr/>
          <p:nvPr/>
        </p:nvCxnSpPr>
        <p:spPr>
          <a:xfrm>
            <a:off x="1171590" y="3899490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/>
          <p:cNvCxnSpPr/>
          <p:nvPr/>
        </p:nvCxnSpPr>
        <p:spPr>
          <a:xfrm>
            <a:off x="1171590" y="4918315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1171590" y="5937139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Shape 511"/>
          <p:cNvSpPr/>
          <p:nvPr/>
        </p:nvSpPr>
        <p:spPr>
          <a:xfrm>
            <a:off x="643989" y="1522398"/>
            <a:ext cx="305269" cy="622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49" name="Shape 511"/>
          <p:cNvSpPr/>
          <p:nvPr/>
        </p:nvSpPr>
        <p:spPr>
          <a:xfrm>
            <a:off x="643989" y="2538240"/>
            <a:ext cx="286819" cy="62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a</a:t>
            </a:r>
            <a:endParaRPr sz="2800" dirty="0"/>
          </a:p>
        </p:txBody>
      </p:sp>
      <p:sp>
        <p:nvSpPr>
          <p:cNvPr id="54" name="Shape 511"/>
          <p:cNvSpPr/>
          <p:nvPr/>
        </p:nvSpPr>
        <p:spPr>
          <a:xfrm>
            <a:off x="643989" y="3554083"/>
            <a:ext cx="305269" cy="62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55" name="Shape 511"/>
          <p:cNvSpPr/>
          <p:nvPr/>
        </p:nvSpPr>
        <p:spPr>
          <a:xfrm>
            <a:off x="643989" y="4569927"/>
            <a:ext cx="25487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6" name="Shape 511"/>
          <p:cNvSpPr/>
          <p:nvPr/>
        </p:nvSpPr>
        <p:spPr>
          <a:xfrm>
            <a:off x="658762" y="5623560"/>
            <a:ext cx="25487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7" name="Shape 505"/>
          <p:cNvSpPr/>
          <p:nvPr/>
        </p:nvSpPr>
        <p:spPr>
          <a:xfrm flipH="1">
            <a:off x="1191831" y="1844823"/>
            <a:ext cx="24440" cy="4824537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70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Master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579296" cy="4493096"/>
              </a:xfrm>
            </p:spPr>
            <p:txBody>
              <a:bodyPr/>
              <a:lstStyle/>
              <a:p>
                <a:r>
                  <a:rPr lang="de-DE" dirty="0" smtClean="0"/>
                  <a:t>A </a:t>
                </a:r>
                <a:r>
                  <a:rPr lang="de-DE" dirty="0" err="1" smtClean="0"/>
                  <a:t>theorem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showing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language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an LTL formula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can be decomposed as</a:t>
                </a:r>
              </a:p>
              <a:p>
                <a:pPr marL="0" indent="0" algn="ctr">
                  <a:buNone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⋂"/>
                            <m:supHide m:val="on"/>
                            <m:ctrlP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284163" indent="0">
                  <a:buNone/>
                </a:pPr>
                <a:r>
                  <a:rPr lang="de-DE" dirty="0" err="1" smtClean="0"/>
                  <a:t>where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can be easily represented by</a:t>
                </a:r>
              </a:p>
              <a:p>
                <a:pPr marL="741363" indent="-45720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deterministic </a:t>
                </a:r>
                <a:r>
                  <a:rPr lang="en-US" dirty="0" err="1" smtClean="0"/>
                  <a:t>Büchi</a:t>
                </a:r>
                <a:r>
                  <a:rPr lang="en-US" dirty="0" smtClean="0"/>
                  <a:t> or co-</a:t>
                </a:r>
                <a:r>
                  <a:rPr lang="en-US" dirty="0" err="1" smtClean="0"/>
                  <a:t>Büchi</a:t>
                </a:r>
                <a:r>
                  <a:rPr lang="en-US" dirty="0" smtClean="0"/>
                  <a:t> automata, or</a:t>
                </a:r>
              </a:p>
              <a:p>
                <a:pPr marL="741363" indent="-457200"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(</a:t>
                </a:r>
                <a:r>
                  <a:rPr lang="de-DE" dirty="0" err="1" smtClean="0"/>
                  <a:t>smaller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nondeterministic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Büchi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automata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or</a:t>
                </a:r>
                <a:endParaRPr lang="de-DE" dirty="0" smtClean="0"/>
              </a:p>
              <a:p>
                <a:pPr marL="741363" indent="-457200">
                  <a:buFont typeface="Wingdings" panose="05000000000000000000" pitchFamily="2" charset="2"/>
                  <a:buChar char="§"/>
                </a:pPr>
                <a:r>
                  <a:rPr lang="de-DE" dirty="0" err="1">
                    <a:solidFill>
                      <a:schemeClr val="bg1"/>
                    </a:solidFill>
                  </a:rPr>
                  <a:t>l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imit-deterministic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Büchi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automata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.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579296" cy="4493096"/>
              </a:xfrm>
              <a:blipFill>
                <a:blip r:embed="rId2"/>
                <a:stretch>
                  <a:fillRect l="-1635" t="-1628" r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5004048" y="2941274"/>
            <a:ext cx="0" cy="876823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3" name="Straight Connector 102"/>
          <p:cNvCxnSpPr/>
          <p:nvPr/>
        </p:nvCxnSpPr>
        <p:spPr>
          <a:xfrm>
            <a:off x="3027929" y="2796357"/>
            <a:ext cx="0" cy="751330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69665" y="1606441"/>
                <a:ext cx="68042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8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de-DE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de-DE" sz="28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1606441"/>
                <a:ext cx="680424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69665" y="2609299"/>
                <a:ext cx="31740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de-DE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XG</m:t>
                    </m:r>
                    <m:r>
                      <a:rPr lang="de-DE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de-DE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2609299"/>
                <a:ext cx="31740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hape 507"/>
          <p:cNvSpPr/>
          <p:nvPr/>
        </p:nvSpPr>
        <p:spPr>
          <a:xfrm>
            <a:off x="1112472" y="3818234"/>
            <a:ext cx="173736" cy="1737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38" name="Straight Connector 37"/>
          <p:cNvCxnSpPr/>
          <p:nvPr/>
        </p:nvCxnSpPr>
        <p:spPr>
          <a:xfrm>
            <a:off x="1628790" y="4041068"/>
            <a:ext cx="0" cy="751330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/>
          <p:cNvCxnSpPr/>
          <p:nvPr/>
        </p:nvCxnSpPr>
        <p:spPr>
          <a:xfrm>
            <a:off x="1192192" y="1862384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Shape 507"/>
          <p:cNvSpPr/>
          <p:nvPr/>
        </p:nvSpPr>
        <p:spPr>
          <a:xfrm>
            <a:off x="1112472" y="1783974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507"/>
          <p:cNvSpPr/>
          <p:nvPr/>
        </p:nvSpPr>
        <p:spPr>
          <a:xfrm>
            <a:off x="1112472" y="2801104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507"/>
          <p:cNvSpPr/>
          <p:nvPr/>
        </p:nvSpPr>
        <p:spPr>
          <a:xfrm>
            <a:off x="1112472" y="4836667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507"/>
          <p:cNvSpPr/>
          <p:nvPr/>
        </p:nvSpPr>
        <p:spPr>
          <a:xfrm>
            <a:off x="1112472" y="5853795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44" name="Straight Connector 43"/>
          <p:cNvCxnSpPr/>
          <p:nvPr/>
        </p:nvCxnSpPr>
        <p:spPr>
          <a:xfrm>
            <a:off x="1171590" y="2880665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/>
          <p:cNvCxnSpPr/>
          <p:nvPr/>
        </p:nvCxnSpPr>
        <p:spPr>
          <a:xfrm>
            <a:off x="1171590" y="3899490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/>
          <p:cNvCxnSpPr/>
          <p:nvPr/>
        </p:nvCxnSpPr>
        <p:spPr>
          <a:xfrm>
            <a:off x="1171590" y="4918315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1171590" y="5937139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Shape 511"/>
          <p:cNvSpPr/>
          <p:nvPr/>
        </p:nvSpPr>
        <p:spPr>
          <a:xfrm>
            <a:off x="643989" y="1522398"/>
            <a:ext cx="305269" cy="622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49" name="Shape 511"/>
          <p:cNvSpPr/>
          <p:nvPr/>
        </p:nvSpPr>
        <p:spPr>
          <a:xfrm>
            <a:off x="643989" y="2538240"/>
            <a:ext cx="286819" cy="62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a</a:t>
            </a:r>
            <a:endParaRPr sz="2800" dirty="0"/>
          </a:p>
        </p:txBody>
      </p:sp>
      <p:sp>
        <p:nvSpPr>
          <p:cNvPr id="54" name="Shape 511"/>
          <p:cNvSpPr/>
          <p:nvPr/>
        </p:nvSpPr>
        <p:spPr>
          <a:xfrm>
            <a:off x="643989" y="3554083"/>
            <a:ext cx="305269" cy="62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55" name="Shape 511"/>
          <p:cNvSpPr/>
          <p:nvPr/>
        </p:nvSpPr>
        <p:spPr>
          <a:xfrm>
            <a:off x="643989" y="4569927"/>
            <a:ext cx="25487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6" name="Shape 511"/>
          <p:cNvSpPr/>
          <p:nvPr/>
        </p:nvSpPr>
        <p:spPr>
          <a:xfrm>
            <a:off x="658762" y="5623560"/>
            <a:ext cx="25487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7" name="Shape 505"/>
          <p:cNvSpPr/>
          <p:nvPr/>
        </p:nvSpPr>
        <p:spPr>
          <a:xfrm flipH="1">
            <a:off x="1191831" y="1844823"/>
            <a:ext cx="24440" cy="4824537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33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5004048" y="2941274"/>
            <a:ext cx="0" cy="876823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069665" y="3574913"/>
                <a:ext cx="30666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de-DE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m:rPr>
                          <m:sty m:val="p"/>
                        </m:rPr>
                        <a:rPr lang="de-DE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sty m:val="p"/>
                            </m:rPr>
                            <a:rPr lang="de-DE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XXG</m:t>
                          </m:r>
                          <m:r>
                            <a:rPr lang="de-DE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de-DE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3574913"/>
                <a:ext cx="30666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Connector 102"/>
          <p:cNvCxnSpPr/>
          <p:nvPr/>
        </p:nvCxnSpPr>
        <p:spPr>
          <a:xfrm>
            <a:off x="3027929" y="2796357"/>
            <a:ext cx="0" cy="751330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69665" y="1606441"/>
                <a:ext cx="68042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8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de-DE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de-DE" sz="28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1606441"/>
                <a:ext cx="680424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69665" y="2609299"/>
                <a:ext cx="31740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de-DE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XG</m:t>
                    </m:r>
                    <m:r>
                      <a:rPr lang="de-DE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de-DE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2609299"/>
                <a:ext cx="31740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hape 507"/>
          <p:cNvSpPr/>
          <p:nvPr/>
        </p:nvSpPr>
        <p:spPr>
          <a:xfrm>
            <a:off x="1112472" y="3818234"/>
            <a:ext cx="173736" cy="1737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38" name="Straight Connector 37"/>
          <p:cNvCxnSpPr/>
          <p:nvPr/>
        </p:nvCxnSpPr>
        <p:spPr>
          <a:xfrm>
            <a:off x="1628790" y="4041068"/>
            <a:ext cx="0" cy="751330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/>
          <p:cNvCxnSpPr/>
          <p:nvPr/>
        </p:nvCxnSpPr>
        <p:spPr>
          <a:xfrm>
            <a:off x="1192192" y="1862384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Shape 507"/>
          <p:cNvSpPr/>
          <p:nvPr/>
        </p:nvSpPr>
        <p:spPr>
          <a:xfrm>
            <a:off x="1112472" y="1783974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507"/>
          <p:cNvSpPr/>
          <p:nvPr/>
        </p:nvSpPr>
        <p:spPr>
          <a:xfrm>
            <a:off x="1112472" y="2801104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507"/>
          <p:cNvSpPr/>
          <p:nvPr/>
        </p:nvSpPr>
        <p:spPr>
          <a:xfrm>
            <a:off x="1112472" y="4836667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507"/>
          <p:cNvSpPr/>
          <p:nvPr/>
        </p:nvSpPr>
        <p:spPr>
          <a:xfrm>
            <a:off x="1112472" y="5853795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44" name="Straight Connector 43"/>
          <p:cNvCxnSpPr/>
          <p:nvPr/>
        </p:nvCxnSpPr>
        <p:spPr>
          <a:xfrm>
            <a:off x="1171590" y="2880665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/>
          <p:cNvCxnSpPr/>
          <p:nvPr/>
        </p:nvCxnSpPr>
        <p:spPr>
          <a:xfrm>
            <a:off x="1171590" y="3899490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/>
          <p:cNvCxnSpPr/>
          <p:nvPr/>
        </p:nvCxnSpPr>
        <p:spPr>
          <a:xfrm>
            <a:off x="1171590" y="4918315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1171590" y="5937139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Shape 511"/>
          <p:cNvSpPr/>
          <p:nvPr/>
        </p:nvSpPr>
        <p:spPr>
          <a:xfrm>
            <a:off x="643989" y="1522398"/>
            <a:ext cx="305269" cy="622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49" name="Shape 511"/>
          <p:cNvSpPr/>
          <p:nvPr/>
        </p:nvSpPr>
        <p:spPr>
          <a:xfrm>
            <a:off x="643989" y="2538240"/>
            <a:ext cx="286819" cy="62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a</a:t>
            </a:r>
            <a:endParaRPr sz="2800" dirty="0"/>
          </a:p>
        </p:txBody>
      </p:sp>
      <p:sp>
        <p:nvSpPr>
          <p:cNvPr id="54" name="Shape 511"/>
          <p:cNvSpPr/>
          <p:nvPr/>
        </p:nvSpPr>
        <p:spPr>
          <a:xfrm>
            <a:off x="643989" y="3554083"/>
            <a:ext cx="305269" cy="62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55" name="Shape 511"/>
          <p:cNvSpPr/>
          <p:nvPr/>
        </p:nvSpPr>
        <p:spPr>
          <a:xfrm>
            <a:off x="643989" y="4569927"/>
            <a:ext cx="25487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6" name="Shape 511"/>
          <p:cNvSpPr/>
          <p:nvPr/>
        </p:nvSpPr>
        <p:spPr>
          <a:xfrm>
            <a:off x="658762" y="5623560"/>
            <a:ext cx="25487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7" name="Shape 505"/>
          <p:cNvSpPr/>
          <p:nvPr/>
        </p:nvSpPr>
        <p:spPr>
          <a:xfrm flipH="1">
            <a:off x="1191831" y="1844823"/>
            <a:ext cx="24440" cy="4824537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11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5004048" y="2941274"/>
            <a:ext cx="0" cy="876823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069665" y="3574913"/>
                <a:ext cx="30666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de-DE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m:rPr>
                          <m:sty m:val="p"/>
                        </m:rPr>
                        <a:rPr lang="de-DE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sty m:val="p"/>
                            </m:rPr>
                            <a:rPr lang="de-DE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XXG</m:t>
                          </m:r>
                          <m:r>
                            <a:rPr lang="de-DE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de-DE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3574913"/>
                <a:ext cx="30666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Connector 102"/>
          <p:cNvCxnSpPr/>
          <p:nvPr/>
        </p:nvCxnSpPr>
        <p:spPr>
          <a:xfrm>
            <a:off x="3027929" y="2796357"/>
            <a:ext cx="0" cy="751330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69665" y="1606441"/>
                <a:ext cx="68042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8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de-DE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de-DE" sz="28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1606441"/>
                <a:ext cx="680424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69665" y="2609299"/>
                <a:ext cx="31740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de-DE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XG</m:t>
                    </m:r>
                    <m:r>
                      <a:rPr lang="de-DE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de-DE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2609299"/>
                <a:ext cx="31740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hape 507"/>
          <p:cNvSpPr/>
          <p:nvPr/>
        </p:nvSpPr>
        <p:spPr>
          <a:xfrm>
            <a:off x="1112472" y="3818234"/>
            <a:ext cx="173736" cy="1737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38" name="Straight Connector 37"/>
          <p:cNvCxnSpPr/>
          <p:nvPr/>
        </p:nvCxnSpPr>
        <p:spPr>
          <a:xfrm>
            <a:off x="1628790" y="4041068"/>
            <a:ext cx="0" cy="751330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/>
          <p:cNvCxnSpPr/>
          <p:nvPr/>
        </p:nvCxnSpPr>
        <p:spPr>
          <a:xfrm>
            <a:off x="1192192" y="1862384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Shape 507"/>
          <p:cNvSpPr/>
          <p:nvPr/>
        </p:nvSpPr>
        <p:spPr>
          <a:xfrm>
            <a:off x="1112472" y="1783974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507"/>
          <p:cNvSpPr/>
          <p:nvPr/>
        </p:nvSpPr>
        <p:spPr>
          <a:xfrm>
            <a:off x="1112472" y="2801104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507"/>
          <p:cNvSpPr/>
          <p:nvPr/>
        </p:nvSpPr>
        <p:spPr>
          <a:xfrm>
            <a:off x="1112472" y="4836667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507"/>
          <p:cNvSpPr/>
          <p:nvPr/>
        </p:nvSpPr>
        <p:spPr>
          <a:xfrm>
            <a:off x="1112472" y="5853795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44" name="Straight Connector 43"/>
          <p:cNvCxnSpPr/>
          <p:nvPr/>
        </p:nvCxnSpPr>
        <p:spPr>
          <a:xfrm>
            <a:off x="1171590" y="2880665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/>
          <p:cNvCxnSpPr/>
          <p:nvPr/>
        </p:nvCxnSpPr>
        <p:spPr>
          <a:xfrm>
            <a:off x="1171590" y="3899490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/>
          <p:cNvCxnSpPr/>
          <p:nvPr/>
        </p:nvCxnSpPr>
        <p:spPr>
          <a:xfrm>
            <a:off x="1171590" y="4918315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1171590" y="5937139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Shape 511"/>
          <p:cNvSpPr/>
          <p:nvPr/>
        </p:nvSpPr>
        <p:spPr>
          <a:xfrm>
            <a:off x="643989" y="1522398"/>
            <a:ext cx="305269" cy="622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49" name="Shape 511"/>
          <p:cNvSpPr/>
          <p:nvPr/>
        </p:nvSpPr>
        <p:spPr>
          <a:xfrm>
            <a:off x="643989" y="2538240"/>
            <a:ext cx="286819" cy="62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a</a:t>
            </a:r>
            <a:endParaRPr sz="2800" dirty="0"/>
          </a:p>
        </p:txBody>
      </p:sp>
      <p:sp>
        <p:nvSpPr>
          <p:cNvPr id="54" name="Shape 511"/>
          <p:cNvSpPr/>
          <p:nvPr/>
        </p:nvSpPr>
        <p:spPr>
          <a:xfrm>
            <a:off x="643989" y="3554083"/>
            <a:ext cx="305269" cy="62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55" name="Shape 511"/>
          <p:cNvSpPr/>
          <p:nvPr/>
        </p:nvSpPr>
        <p:spPr>
          <a:xfrm>
            <a:off x="643989" y="4569927"/>
            <a:ext cx="25487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6" name="Shape 511"/>
          <p:cNvSpPr/>
          <p:nvPr/>
        </p:nvSpPr>
        <p:spPr>
          <a:xfrm>
            <a:off x="658762" y="5623560"/>
            <a:ext cx="25487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7" name="Shape 505"/>
          <p:cNvSpPr/>
          <p:nvPr/>
        </p:nvSpPr>
        <p:spPr>
          <a:xfrm flipH="1">
            <a:off x="1191831" y="1844823"/>
            <a:ext cx="24440" cy="4824537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69665" y="4596407"/>
                <a:ext cx="592293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XG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XXGa</m:t>
                        </m:r>
                      </m:e>
                    </m:d>
                  </m:oMath>
                </a14:m>
                <a:endParaRPr lang="de-DE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4596407"/>
                <a:ext cx="592293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8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formula 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after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27980"/>
                <a:ext cx="9144000" cy="1124744"/>
              </a:xfrm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hape 514"/>
          <p:cNvSpPr/>
          <p:nvPr/>
        </p:nvSpPr>
        <p:spPr>
          <a:xfrm>
            <a:off x="7394592" y="1700808"/>
            <a:ext cx="580287" cy="933589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5004048" y="2941274"/>
            <a:ext cx="0" cy="876823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069665" y="3574913"/>
                <a:ext cx="30666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de-DE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  <m:r>
                        <m:rPr>
                          <m:sty m:val="p"/>
                        </m:rPr>
                        <a:rPr lang="de-DE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sty m:val="p"/>
                            </m:rPr>
                            <a:rPr lang="de-DE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XXG</m:t>
                          </m:r>
                          <m:r>
                            <a:rPr lang="de-DE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de-DE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3574913"/>
                <a:ext cx="306669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Connector 102"/>
          <p:cNvCxnSpPr/>
          <p:nvPr/>
        </p:nvCxnSpPr>
        <p:spPr>
          <a:xfrm>
            <a:off x="3027929" y="2796357"/>
            <a:ext cx="0" cy="751330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2069665" y="1606441"/>
                <a:ext cx="68042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800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de-DE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de-DE" sz="28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1606441"/>
                <a:ext cx="680424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69665" y="2609299"/>
                <a:ext cx="31740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de-DE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XG</m:t>
                    </m:r>
                    <m:r>
                      <a:rPr lang="de-DE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</m:t>
                        </m:r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de-DE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2609299"/>
                <a:ext cx="31740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hape 507"/>
          <p:cNvSpPr/>
          <p:nvPr/>
        </p:nvSpPr>
        <p:spPr>
          <a:xfrm>
            <a:off x="1112472" y="3818234"/>
            <a:ext cx="173736" cy="1737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38" name="Straight Connector 37"/>
          <p:cNvCxnSpPr/>
          <p:nvPr/>
        </p:nvCxnSpPr>
        <p:spPr>
          <a:xfrm>
            <a:off x="1628790" y="4041068"/>
            <a:ext cx="0" cy="751330"/>
          </a:xfrm>
          <a:prstGeom prst="line">
            <a:avLst/>
          </a:prstGeom>
          <a:noFill/>
          <a:ln w="25400" cap="flat">
            <a:noFill/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" name="Straight Connector 38"/>
          <p:cNvCxnSpPr/>
          <p:nvPr/>
        </p:nvCxnSpPr>
        <p:spPr>
          <a:xfrm>
            <a:off x="1192192" y="1862384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Shape 507"/>
          <p:cNvSpPr/>
          <p:nvPr/>
        </p:nvSpPr>
        <p:spPr>
          <a:xfrm>
            <a:off x="1112472" y="1783974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507"/>
          <p:cNvSpPr/>
          <p:nvPr/>
        </p:nvSpPr>
        <p:spPr>
          <a:xfrm>
            <a:off x="1112472" y="2801104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Shape 507"/>
          <p:cNvSpPr/>
          <p:nvPr/>
        </p:nvSpPr>
        <p:spPr>
          <a:xfrm>
            <a:off x="1112472" y="4836667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3" name="Shape 507"/>
          <p:cNvSpPr/>
          <p:nvPr/>
        </p:nvSpPr>
        <p:spPr>
          <a:xfrm>
            <a:off x="1112472" y="5853795"/>
            <a:ext cx="173736" cy="17243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44" name="Straight Connector 43"/>
          <p:cNvCxnSpPr/>
          <p:nvPr/>
        </p:nvCxnSpPr>
        <p:spPr>
          <a:xfrm>
            <a:off x="1171590" y="2880665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Straight Connector 44"/>
          <p:cNvCxnSpPr/>
          <p:nvPr/>
        </p:nvCxnSpPr>
        <p:spPr>
          <a:xfrm>
            <a:off x="1171590" y="3899490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Straight Connector 45"/>
          <p:cNvCxnSpPr/>
          <p:nvPr/>
        </p:nvCxnSpPr>
        <p:spPr>
          <a:xfrm>
            <a:off x="1171590" y="4918315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1171590" y="5937139"/>
            <a:ext cx="914400" cy="2872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Shape 511"/>
          <p:cNvSpPr/>
          <p:nvPr/>
        </p:nvSpPr>
        <p:spPr>
          <a:xfrm>
            <a:off x="643989" y="1522398"/>
            <a:ext cx="305269" cy="622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49" name="Shape 511"/>
          <p:cNvSpPr/>
          <p:nvPr/>
        </p:nvSpPr>
        <p:spPr>
          <a:xfrm>
            <a:off x="643989" y="2538240"/>
            <a:ext cx="286819" cy="62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a</a:t>
            </a:r>
            <a:endParaRPr sz="2800" dirty="0"/>
          </a:p>
        </p:txBody>
      </p:sp>
      <p:sp>
        <p:nvSpPr>
          <p:cNvPr id="54" name="Shape 511"/>
          <p:cNvSpPr/>
          <p:nvPr/>
        </p:nvSpPr>
        <p:spPr>
          <a:xfrm>
            <a:off x="643989" y="3554083"/>
            <a:ext cx="305269" cy="62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55" name="Shape 511"/>
          <p:cNvSpPr/>
          <p:nvPr/>
        </p:nvSpPr>
        <p:spPr>
          <a:xfrm>
            <a:off x="643989" y="4569927"/>
            <a:ext cx="25487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6" name="Shape 511"/>
          <p:cNvSpPr/>
          <p:nvPr/>
        </p:nvSpPr>
        <p:spPr>
          <a:xfrm>
            <a:off x="658762" y="5623560"/>
            <a:ext cx="254878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7" name="Shape 505"/>
          <p:cNvSpPr/>
          <p:nvPr/>
        </p:nvSpPr>
        <p:spPr>
          <a:xfrm flipH="1">
            <a:off x="1191831" y="1844823"/>
            <a:ext cx="24440" cy="4824537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69665" y="4596407"/>
                <a:ext cx="592293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XG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XXGa</m:t>
                        </m:r>
                      </m:e>
                    </m:d>
                  </m:oMath>
                </a14:m>
                <a:endParaRPr lang="de-DE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4596407"/>
                <a:ext cx="592293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069665" y="5675529"/>
                <a:ext cx="32944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8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XXGa</m:t>
                        </m:r>
                      </m:e>
                    </m:d>
                  </m:oMath>
                </a14:m>
                <a:endParaRPr lang="de-DE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665" y="5675529"/>
                <a:ext cx="329442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9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formula “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4" y="2112539"/>
            <a:ext cx="8411036" cy="3553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356454"/>
                <a:ext cx="5076261" cy="524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/>
                  <a:t>For </a:t>
                </a:r>
                <a:r>
                  <a:rPr lang="de-DE" sz="2800" dirty="0" err="1" smtClean="0"/>
                  <a:t>every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letter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sz="2800" dirty="0" smtClean="0"/>
                  <a:t> define: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6454"/>
                <a:ext cx="5076261" cy="524374"/>
              </a:xfrm>
              <a:prstGeom prst="rect">
                <a:avLst/>
              </a:prstGeom>
              <a:blipFill>
                <a:blip r:embed="rId4"/>
                <a:stretch>
                  <a:fillRect l="-2161" t="-11628" r="-132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667" y="5897774"/>
                <a:ext cx="85761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solidFill>
                      <a:schemeClr val="bg1"/>
                    </a:solidFill>
                  </a:rPr>
                  <a:t>Extend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finite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words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with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𝑎𝑤</m:t>
                        </m:r>
                      </m:e>
                    </m:d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7" y="5897774"/>
                <a:ext cx="8576194" cy="523220"/>
              </a:xfrm>
              <a:prstGeom prst="rect">
                <a:avLst/>
              </a:prstGeom>
              <a:blipFill>
                <a:blip r:embed="rId5"/>
                <a:stretch>
                  <a:fillRect l="-127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635896" y="2112539"/>
            <a:ext cx="5256584" cy="35535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formula “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4" y="2112539"/>
            <a:ext cx="8411036" cy="3553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356454"/>
                <a:ext cx="5076261" cy="524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/>
                  <a:t>For </a:t>
                </a:r>
                <a:r>
                  <a:rPr lang="de-DE" sz="2800" dirty="0" err="1" smtClean="0"/>
                  <a:t>every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letter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sz="2800" dirty="0" smtClean="0"/>
                  <a:t> define: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6454"/>
                <a:ext cx="5076261" cy="524374"/>
              </a:xfrm>
              <a:prstGeom prst="rect">
                <a:avLst/>
              </a:prstGeom>
              <a:blipFill>
                <a:blip r:embed="rId4"/>
                <a:stretch>
                  <a:fillRect l="-2161" t="-11628" r="-132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667" y="5897774"/>
                <a:ext cx="85761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solidFill>
                      <a:schemeClr val="bg1"/>
                    </a:solidFill>
                  </a:rPr>
                  <a:t>Extend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finite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words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with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𝑎𝑤</m:t>
                        </m:r>
                      </m:e>
                    </m:d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7" y="5897774"/>
                <a:ext cx="8576194" cy="523220"/>
              </a:xfrm>
              <a:prstGeom prst="rect">
                <a:avLst/>
              </a:prstGeom>
              <a:blipFill>
                <a:blip r:embed="rId5"/>
                <a:stretch>
                  <a:fillRect l="-127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635896" y="2924943"/>
            <a:ext cx="5256584" cy="274111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6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formula “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4" y="2112539"/>
            <a:ext cx="8411036" cy="3553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356454"/>
                <a:ext cx="5076261" cy="524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/>
                  <a:t>For </a:t>
                </a:r>
                <a:r>
                  <a:rPr lang="de-DE" sz="2800" dirty="0" err="1" smtClean="0"/>
                  <a:t>every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letter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sz="2800" dirty="0" smtClean="0"/>
                  <a:t> define: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6454"/>
                <a:ext cx="5076261" cy="524374"/>
              </a:xfrm>
              <a:prstGeom prst="rect">
                <a:avLst/>
              </a:prstGeom>
              <a:blipFill>
                <a:blip r:embed="rId4"/>
                <a:stretch>
                  <a:fillRect l="-2161" t="-11628" r="-132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667" y="5897774"/>
                <a:ext cx="85761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solidFill>
                      <a:schemeClr val="bg1"/>
                    </a:solidFill>
                  </a:rPr>
                  <a:t>Extend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finite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words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with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𝑎𝑤</m:t>
                        </m:r>
                      </m:e>
                    </m:d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7" y="5897774"/>
                <a:ext cx="8576194" cy="523220"/>
              </a:xfrm>
              <a:prstGeom prst="rect">
                <a:avLst/>
              </a:prstGeom>
              <a:blipFill>
                <a:blip r:embed="rId5"/>
                <a:stretch>
                  <a:fillRect l="-127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635896" y="3284984"/>
            <a:ext cx="5256584" cy="238107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formula “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4" y="2112539"/>
            <a:ext cx="8411036" cy="3553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356454"/>
                <a:ext cx="5076261" cy="524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/>
                  <a:t>For </a:t>
                </a:r>
                <a:r>
                  <a:rPr lang="de-DE" sz="2800" dirty="0" err="1" smtClean="0"/>
                  <a:t>every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letter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sz="2800" dirty="0" smtClean="0"/>
                  <a:t> define: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6454"/>
                <a:ext cx="5076261" cy="524374"/>
              </a:xfrm>
              <a:prstGeom prst="rect">
                <a:avLst/>
              </a:prstGeom>
              <a:blipFill>
                <a:blip r:embed="rId4"/>
                <a:stretch>
                  <a:fillRect l="-2161" t="-11628" r="-132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667" y="5897774"/>
                <a:ext cx="85761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solidFill>
                      <a:schemeClr val="bg1"/>
                    </a:solidFill>
                  </a:rPr>
                  <a:t>Extend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finite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words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with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𝑎𝑤</m:t>
                        </m:r>
                      </m:e>
                    </m:d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7" y="5897774"/>
                <a:ext cx="8576194" cy="523220"/>
              </a:xfrm>
              <a:prstGeom prst="rect">
                <a:avLst/>
              </a:prstGeom>
              <a:blipFill>
                <a:blip r:embed="rId5"/>
                <a:stretch>
                  <a:fillRect l="-127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635896" y="4509120"/>
            <a:ext cx="5184576" cy="115694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formula “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4" y="2112539"/>
            <a:ext cx="8411036" cy="3553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356454"/>
                <a:ext cx="5076261" cy="524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/>
                  <a:t>For </a:t>
                </a:r>
                <a:r>
                  <a:rPr lang="de-DE" sz="2800" dirty="0" err="1" smtClean="0"/>
                  <a:t>every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letter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sz="2800" dirty="0" smtClean="0"/>
                  <a:t> define: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6454"/>
                <a:ext cx="5076261" cy="524374"/>
              </a:xfrm>
              <a:prstGeom prst="rect">
                <a:avLst/>
              </a:prstGeom>
              <a:blipFill>
                <a:blip r:embed="rId4"/>
                <a:stretch>
                  <a:fillRect l="-2161" t="-11628" r="-132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667" y="5897774"/>
                <a:ext cx="85761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solidFill>
                      <a:schemeClr val="bg1"/>
                    </a:solidFill>
                  </a:rPr>
                  <a:t>Extend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finite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words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with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𝑎𝑤</m:t>
                        </m:r>
                      </m:e>
                    </m:d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7" y="5897774"/>
                <a:ext cx="8576194" cy="523220"/>
              </a:xfrm>
              <a:prstGeom prst="rect">
                <a:avLst/>
              </a:prstGeom>
              <a:blipFill>
                <a:blip r:embed="rId5"/>
                <a:stretch>
                  <a:fillRect l="-127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5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formula “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after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4" y="2112539"/>
            <a:ext cx="8411036" cy="3553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356454"/>
                <a:ext cx="5076261" cy="524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/>
                  <a:t>For </a:t>
                </a:r>
                <a:r>
                  <a:rPr lang="de-DE" sz="2800" dirty="0" err="1" smtClean="0"/>
                  <a:t>every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letter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sz="2800" dirty="0" smtClean="0"/>
                  <a:t> define: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356454"/>
                <a:ext cx="5076261" cy="524374"/>
              </a:xfrm>
              <a:prstGeom prst="rect">
                <a:avLst/>
              </a:prstGeom>
              <a:blipFill>
                <a:blip r:embed="rId4"/>
                <a:stretch>
                  <a:fillRect l="-2161" t="-11628" r="-1321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667" y="5897774"/>
                <a:ext cx="85761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err="1" smtClean="0"/>
                  <a:t>Extend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to</a:t>
                </a:r>
                <a:r>
                  <a:rPr lang="de-DE" sz="2800" dirty="0" smtClean="0"/>
                  <a:t> finite </a:t>
                </a:r>
                <a:r>
                  <a:rPr lang="de-DE" sz="2800" dirty="0" err="1" smtClean="0"/>
                  <a:t>words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with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67" y="5897774"/>
                <a:ext cx="8576194" cy="523220"/>
              </a:xfrm>
              <a:prstGeom prst="rect">
                <a:avLst/>
              </a:prstGeom>
              <a:blipFill>
                <a:blip r:embed="rId5"/>
                <a:stretch>
                  <a:fillRect l="-1279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4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Master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579296" cy="4493096"/>
              </a:xfrm>
            </p:spPr>
            <p:txBody>
              <a:bodyPr/>
              <a:lstStyle/>
              <a:p>
                <a:r>
                  <a:rPr lang="de-DE" dirty="0" smtClean="0"/>
                  <a:t>A </a:t>
                </a:r>
                <a:r>
                  <a:rPr lang="de-DE" dirty="0" err="1" smtClean="0"/>
                  <a:t>theorem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showing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language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an LTL formula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can be decomposed as</a:t>
                </a:r>
              </a:p>
              <a:p>
                <a:pPr marL="0" indent="0" algn="ctr">
                  <a:buNone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⋂"/>
                            <m:supHide m:val="on"/>
                            <m:ctrlP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dirty="0" smtClean="0"/>
              </a:p>
              <a:p>
                <a:pPr marL="284163" indent="0">
                  <a:buNone/>
                </a:pPr>
                <a:r>
                  <a:rPr lang="de-DE" dirty="0" err="1" smtClean="0"/>
                  <a:t>where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can be easily represented by</a:t>
                </a:r>
              </a:p>
              <a:p>
                <a:pPr marL="741363" indent="-457200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deterministic </a:t>
                </a:r>
                <a:r>
                  <a:rPr lang="en-US" dirty="0" err="1" smtClean="0"/>
                  <a:t>Büchi</a:t>
                </a:r>
                <a:r>
                  <a:rPr lang="en-US" dirty="0" smtClean="0"/>
                  <a:t> or co-</a:t>
                </a:r>
                <a:r>
                  <a:rPr lang="en-US" dirty="0" err="1" smtClean="0"/>
                  <a:t>Büchi</a:t>
                </a:r>
                <a:r>
                  <a:rPr lang="en-US" dirty="0" smtClean="0"/>
                  <a:t> automata, or</a:t>
                </a:r>
              </a:p>
              <a:p>
                <a:pPr marL="741363" indent="-457200"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(</a:t>
                </a:r>
                <a:r>
                  <a:rPr lang="de-DE" dirty="0" err="1" smtClean="0"/>
                  <a:t>smaller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nondeterministic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Büchi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automata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or</a:t>
                </a:r>
                <a:endParaRPr lang="de-DE" dirty="0" smtClean="0"/>
              </a:p>
              <a:p>
                <a:pPr marL="741363" indent="-457200">
                  <a:buFont typeface="Wingdings" panose="05000000000000000000" pitchFamily="2" charset="2"/>
                  <a:buChar char="§"/>
                </a:pPr>
                <a:r>
                  <a:rPr lang="de-DE" dirty="0" err="1"/>
                  <a:t>l</a:t>
                </a:r>
                <a:r>
                  <a:rPr lang="de-DE" dirty="0" err="1" smtClean="0"/>
                  <a:t>imit-deterministic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Büchi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automata</a:t>
                </a:r>
                <a:r>
                  <a:rPr lang="de-DE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579296" cy="4493096"/>
              </a:xfrm>
              <a:blipFill>
                <a:blip r:embed="rId2"/>
                <a:stretch>
                  <a:fillRect l="-1635" t="-1628" r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2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8496944" cy="1080120"/>
              </a:xfrm>
            </p:spPr>
            <p:txBody>
              <a:bodyPr>
                <a:normAutofit/>
              </a:bodyPr>
              <a:lstStyle/>
              <a:p>
                <a:r>
                  <a:rPr lang="de-DE" sz="3000" dirty="0" smtClean="0">
                    <a:solidFill>
                      <a:srgbClr val="C00000"/>
                    </a:solidFill>
                  </a:rPr>
                  <a:t>Proposition</a:t>
                </a:r>
                <a:r>
                  <a:rPr lang="de-DE" sz="3000" dirty="0" smtClean="0"/>
                  <a:t>: </a:t>
                </a:r>
                <a:r>
                  <a:rPr lang="de-DE" sz="3000" dirty="0" err="1" smtClean="0"/>
                  <a:t>Let</a:t>
                </a:r>
                <a:r>
                  <a:rPr lang="de-DE" sz="3000" dirty="0" smtClean="0"/>
                  <a:t> </a:t>
                </a:r>
                <a14:m>
                  <m:oMath xmlns:m="http://schemas.openxmlformats.org/officeDocument/2006/math"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000" dirty="0" smtClean="0"/>
                  <a:t> be a formula and let </a:t>
                </a:r>
                <a14:m>
                  <m:oMath xmlns:m="http://schemas.openxmlformats.org/officeDocument/2006/math"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 smtClean="0"/>
                  <a:t>be an infinite word. Then:   </a:t>
                </a:r>
                <a14:m>
                  <m:oMath xmlns:m="http://schemas.openxmlformats.org/officeDocument/2006/math"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⇔ </m:t>
                    </m:r>
                    <m:sSup>
                      <m:sSupPr>
                        <m:ctrlP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3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496944" cy="1080120"/>
              </a:xfrm>
              <a:blipFill>
                <a:blip r:embed="rId2"/>
                <a:stretch>
                  <a:fillRect l="-1435" t="-6780" r="-215" b="-1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mtClean="0">
                    <a:solidFill>
                      <a:schemeClr val="tx1"/>
                    </a:solidFill>
                  </a:rPr>
                  <a:t>Properties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686765" y="3223053"/>
                <a:ext cx="626328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65" y="3223053"/>
                <a:ext cx="62632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stCxn id="32" idx="2"/>
          </p:cNvCxnSpPr>
          <p:nvPr/>
        </p:nvCxnSpPr>
        <p:spPr>
          <a:xfrm>
            <a:off x="2999930" y="3807828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Shape 514"/>
          <p:cNvSpPr/>
          <p:nvPr/>
        </p:nvSpPr>
        <p:spPr>
          <a:xfrm>
            <a:off x="7839940" y="2924944"/>
            <a:ext cx="580287" cy="933589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453814" y="3223054"/>
                <a:ext cx="626327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814" y="3223054"/>
                <a:ext cx="6263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>
            <a:stCxn id="35" idx="2"/>
          </p:cNvCxnSpPr>
          <p:nvPr/>
        </p:nvCxnSpPr>
        <p:spPr>
          <a:xfrm>
            <a:off x="3766978" y="3807829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180376" y="3216938"/>
                <a:ext cx="626327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376" y="3216938"/>
                <a:ext cx="6263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7" idx="2"/>
          </p:cNvCxnSpPr>
          <p:nvPr/>
        </p:nvCxnSpPr>
        <p:spPr>
          <a:xfrm>
            <a:off x="4493540" y="3801713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59219" y="3223054"/>
                <a:ext cx="626327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219" y="3223054"/>
                <a:ext cx="6263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39" idx="2"/>
          </p:cNvCxnSpPr>
          <p:nvPr/>
        </p:nvCxnSpPr>
        <p:spPr>
          <a:xfrm>
            <a:off x="5272383" y="3807829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668333" y="3226125"/>
                <a:ext cx="626327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33" y="3226125"/>
                <a:ext cx="6263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>
            <a:stCxn id="41" idx="2"/>
          </p:cNvCxnSpPr>
          <p:nvPr/>
        </p:nvCxnSpPr>
        <p:spPr>
          <a:xfrm>
            <a:off x="5981497" y="3810900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502313" y="3223054"/>
                <a:ext cx="626327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13" y="3223054"/>
                <a:ext cx="6263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43" idx="2"/>
          </p:cNvCxnSpPr>
          <p:nvPr/>
        </p:nvCxnSpPr>
        <p:spPr>
          <a:xfrm>
            <a:off x="6815477" y="3807829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186486" y="3225837"/>
                <a:ext cx="626327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486" y="3225837"/>
                <a:ext cx="6263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>
            <a:stCxn id="45" idx="2"/>
          </p:cNvCxnSpPr>
          <p:nvPr/>
        </p:nvCxnSpPr>
        <p:spPr>
          <a:xfrm>
            <a:off x="7499650" y="3810612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Shape 510"/>
          <p:cNvSpPr/>
          <p:nvPr/>
        </p:nvSpPr>
        <p:spPr>
          <a:xfrm>
            <a:off x="3732584" y="4768350"/>
            <a:ext cx="254878" cy="53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2" name="Shape 511"/>
          <p:cNvSpPr/>
          <p:nvPr/>
        </p:nvSpPr>
        <p:spPr>
          <a:xfrm>
            <a:off x="1423291" y="4768350"/>
            <a:ext cx="291747" cy="53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53" name="Shape 512"/>
          <p:cNvSpPr/>
          <p:nvPr/>
        </p:nvSpPr>
        <p:spPr>
          <a:xfrm>
            <a:off x="5210130" y="4768350"/>
            <a:ext cx="274114" cy="53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a</a:t>
            </a:r>
          </a:p>
        </p:txBody>
      </p:sp>
      <p:sp>
        <p:nvSpPr>
          <p:cNvPr id="54" name="Shape 514"/>
          <p:cNvSpPr/>
          <p:nvPr/>
        </p:nvSpPr>
        <p:spPr>
          <a:xfrm>
            <a:off x="6706913" y="4768350"/>
            <a:ext cx="291747" cy="53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55" name="Shape 511"/>
          <p:cNvSpPr/>
          <p:nvPr/>
        </p:nvSpPr>
        <p:spPr>
          <a:xfrm>
            <a:off x="2198933" y="4768350"/>
            <a:ext cx="274114" cy="53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de-DE" sz="2800" dirty="0" smtClean="0"/>
              <a:t>a</a:t>
            </a:r>
            <a:endParaRPr sz="2800" dirty="0"/>
          </a:p>
        </p:txBody>
      </p:sp>
      <p:sp>
        <p:nvSpPr>
          <p:cNvPr id="56" name="Shape 511"/>
          <p:cNvSpPr/>
          <p:nvPr/>
        </p:nvSpPr>
        <p:spPr>
          <a:xfrm>
            <a:off x="2956942" y="4768350"/>
            <a:ext cx="291747" cy="53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57" name="Shape 510"/>
          <p:cNvSpPr/>
          <p:nvPr/>
        </p:nvSpPr>
        <p:spPr>
          <a:xfrm>
            <a:off x="4471357" y="4768350"/>
            <a:ext cx="254878" cy="53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8" name="Shape 512"/>
          <p:cNvSpPr/>
          <p:nvPr/>
        </p:nvSpPr>
        <p:spPr>
          <a:xfrm>
            <a:off x="5968139" y="4768350"/>
            <a:ext cx="254878" cy="53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60" name="Shape 514"/>
          <p:cNvSpPr/>
          <p:nvPr/>
        </p:nvSpPr>
        <p:spPr>
          <a:xfrm>
            <a:off x="7209505" y="4406893"/>
            <a:ext cx="580287" cy="933589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/>
              <a:t>…</a:t>
            </a:r>
            <a:endParaRPr sz="5400" dirty="0"/>
          </a:p>
        </p:txBody>
      </p:sp>
      <p:sp>
        <p:nvSpPr>
          <p:cNvPr id="61" name="Shape 505"/>
          <p:cNvSpPr/>
          <p:nvPr/>
        </p:nvSpPr>
        <p:spPr>
          <a:xfrm>
            <a:off x="1517231" y="4654106"/>
            <a:ext cx="6622887" cy="0"/>
          </a:xfrm>
          <a:prstGeom prst="line">
            <a:avLst/>
          </a:prstGeom>
          <a:ln w="50800">
            <a:solidFill>
              <a:srgbClr val="5A5F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62" name="Shape 517"/>
          <p:cNvSpPr/>
          <p:nvPr/>
        </p:nvSpPr>
        <p:spPr>
          <a:xfrm>
            <a:off x="1441164" y="4567890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Shape 517"/>
          <p:cNvSpPr/>
          <p:nvPr/>
        </p:nvSpPr>
        <p:spPr>
          <a:xfrm>
            <a:off x="6745895" y="4557884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hape 517"/>
          <p:cNvSpPr/>
          <p:nvPr/>
        </p:nvSpPr>
        <p:spPr>
          <a:xfrm>
            <a:off x="2223024" y="4563455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517"/>
          <p:cNvSpPr/>
          <p:nvPr/>
        </p:nvSpPr>
        <p:spPr>
          <a:xfrm>
            <a:off x="2990072" y="4561942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Shape 517"/>
          <p:cNvSpPr/>
          <p:nvPr/>
        </p:nvSpPr>
        <p:spPr>
          <a:xfrm>
            <a:off x="3747853" y="4557884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Shape 517"/>
          <p:cNvSpPr/>
          <p:nvPr/>
        </p:nvSpPr>
        <p:spPr>
          <a:xfrm>
            <a:off x="4484404" y="4561942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Shape 517"/>
          <p:cNvSpPr/>
          <p:nvPr/>
        </p:nvSpPr>
        <p:spPr>
          <a:xfrm>
            <a:off x="5230116" y="4561942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Shape 517"/>
          <p:cNvSpPr/>
          <p:nvPr/>
        </p:nvSpPr>
        <p:spPr>
          <a:xfrm>
            <a:off x="5988005" y="4557884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Shape 511"/>
              <p:cNvSpPr/>
              <p:nvPr/>
            </p:nvSpPr>
            <p:spPr>
              <a:xfrm flipH="1">
                <a:off x="1262104" y="4743100"/>
                <a:ext cx="2998408" cy="11502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de-DE" sz="40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</m:e>
                          </m:groupChr>
                        </m:e>
                        <m:lim>
                          <m:r>
                            <a:rPr lang="de-DE" sz="40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lim>
                      </m:limLow>
                    </m:oMath>
                  </m:oMathPara>
                </a14:m>
                <a:endParaRPr sz="4000" dirty="0"/>
              </a:p>
            </p:txBody>
          </p:sp>
        </mc:Choice>
        <mc:Fallback xmlns="">
          <p:sp>
            <p:nvSpPr>
              <p:cNvPr id="71" name="Shape 5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2104" y="4743100"/>
                <a:ext cx="2998408" cy="11502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Shape 511"/>
              <p:cNvSpPr/>
              <p:nvPr/>
            </p:nvSpPr>
            <p:spPr>
              <a:xfrm flipH="1">
                <a:off x="4385862" y="4730245"/>
                <a:ext cx="2998408" cy="11710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de-DE" sz="40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</m:t>
                              </m:r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lim>
                      </m:limLow>
                    </m:oMath>
                  </m:oMathPara>
                </a14:m>
                <a:endParaRPr sz="4000" dirty="0"/>
              </a:p>
            </p:txBody>
          </p:sp>
        </mc:Choice>
        <mc:Fallback xmlns="">
          <p:sp>
            <p:nvSpPr>
              <p:cNvPr id="72" name="Shape 5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85862" y="4730245"/>
                <a:ext cx="2998408" cy="1171090"/>
              </a:xfrm>
              <a:prstGeom prst="rect">
                <a:avLst/>
              </a:prstGeom>
              <a:blipFill>
                <a:blip r:embed="rId12"/>
                <a:stretch>
                  <a:fillRect r="-3536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20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8496944" cy="1080120"/>
              </a:xfrm>
            </p:spPr>
            <p:txBody>
              <a:bodyPr>
                <a:normAutofit/>
              </a:bodyPr>
              <a:lstStyle/>
              <a:p>
                <a:r>
                  <a:rPr lang="de-DE" sz="3000" dirty="0" smtClean="0">
                    <a:solidFill>
                      <a:srgbClr val="C00000"/>
                    </a:solidFill>
                  </a:rPr>
                  <a:t>Proposition</a:t>
                </a:r>
                <a:r>
                  <a:rPr lang="de-DE" sz="3000" dirty="0" smtClean="0"/>
                  <a:t>: </a:t>
                </a:r>
                <a:r>
                  <a:rPr lang="de-DE" sz="3000" dirty="0" err="1" smtClean="0"/>
                  <a:t>Let</a:t>
                </a:r>
                <a:r>
                  <a:rPr lang="de-DE" sz="3000" dirty="0" smtClean="0"/>
                  <a:t> </a:t>
                </a:r>
                <a14:m>
                  <m:oMath xmlns:m="http://schemas.openxmlformats.org/officeDocument/2006/math"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000" dirty="0" smtClean="0"/>
                  <a:t> be a formula and let </a:t>
                </a:r>
                <a14:m>
                  <m:oMath xmlns:m="http://schemas.openxmlformats.org/officeDocument/2006/math"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3000" dirty="0" smtClean="0"/>
                  <a:t>be an infinite word. Then:   </a:t>
                </a:r>
                <a14:m>
                  <m:oMath xmlns:m="http://schemas.openxmlformats.org/officeDocument/2006/math"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sSup>
                      <m:sSupPr>
                        <m:ctrlP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⇔ </m:t>
                    </m:r>
                    <m:sSup>
                      <m:sSupPr>
                        <m:ctrlP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3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496944" cy="1080120"/>
              </a:xfrm>
              <a:blipFill>
                <a:blip r:embed="rId2"/>
                <a:stretch>
                  <a:fillRect l="-1435" t="-6780" r="-215" b="-1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mtClean="0">
                    <a:solidFill>
                      <a:schemeClr val="tx1"/>
                    </a:solidFill>
                  </a:rPr>
                  <a:t>Properties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686765" y="3223053"/>
                <a:ext cx="626328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65" y="3223053"/>
                <a:ext cx="62632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stCxn id="32" idx="2"/>
          </p:cNvCxnSpPr>
          <p:nvPr/>
        </p:nvCxnSpPr>
        <p:spPr>
          <a:xfrm>
            <a:off x="2999930" y="3807828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Shape 514"/>
          <p:cNvSpPr/>
          <p:nvPr/>
        </p:nvSpPr>
        <p:spPr>
          <a:xfrm>
            <a:off x="7839940" y="2924944"/>
            <a:ext cx="580287" cy="933589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>
                <a:solidFill>
                  <a:schemeClr val="bg1"/>
                </a:solidFill>
              </a:rPr>
              <a:t>…</a:t>
            </a:r>
            <a:endParaRPr sz="5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3453814" y="3223054"/>
                <a:ext cx="626327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814" y="3223054"/>
                <a:ext cx="6263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>
            <a:stCxn id="35" idx="2"/>
          </p:cNvCxnSpPr>
          <p:nvPr/>
        </p:nvCxnSpPr>
        <p:spPr>
          <a:xfrm>
            <a:off x="3766978" y="3807829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180376" y="3216938"/>
                <a:ext cx="626327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376" y="3216938"/>
                <a:ext cx="6263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7" idx="2"/>
          </p:cNvCxnSpPr>
          <p:nvPr/>
        </p:nvCxnSpPr>
        <p:spPr>
          <a:xfrm>
            <a:off x="4493540" y="3801713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59219" y="3223054"/>
                <a:ext cx="626327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219" y="3223054"/>
                <a:ext cx="6263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>
            <a:stCxn id="39" idx="2"/>
          </p:cNvCxnSpPr>
          <p:nvPr/>
        </p:nvCxnSpPr>
        <p:spPr>
          <a:xfrm>
            <a:off x="5272383" y="3807829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668333" y="3226125"/>
                <a:ext cx="626327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333" y="3226125"/>
                <a:ext cx="6263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>
            <a:stCxn id="41" idx="2"/>
          </p:cNvCxnSpPr>
          <p:nvPr/>
        </p:nvCxnSpPr>
        <p:spPr>
          <a:xfrm>
            <a:off x="5981497" y="3810900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502313" y="3223054"/>
                <a:ext cx="626327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13" y="3223054"/>
                <a:ext cx="6263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43" idx="2"/>
          </p:cNvCxnSpPr>
          <p:nvPr/>
        </p:nvCxnSpPr>
        <p:spPr>
          <a:xfrm>
            <a:off x="6815477" y="3807829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7186486" y="3225837"/>
                <a:ext cx="626327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486" y="3225837"/>
                <a:ext cx="6263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>
            <a:stCxn id="45" idx="2"/>
          </p:cNvCxnSpPr>
          <p:nvPr/>
        </p:nvCxnSpPr>
        <p:spPr>
          <a:xfrm>
            <a:off x="7499650" y="3810612"/>
            <a:ext cx="0" cy="751330"/>
          </a:xfrm>
          <a:prstGeom prst="line">
            <a:avLst/>
          </a:prstGeom>
          <a:noFill/>
          <a:ln w="2540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869742" y="3225837"/>
                <a:ext cx="3358442" cy="584775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af</m:t>
                      </m:r>
                      <m:r>
                        <a:rPr lang="de-DE" sz="32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DE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32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742" y="3225837"/>
                <a:ext cx="3358442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4558589" y="3836369"/>
            <a:ext cx="0" cy="75133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181965" y="3230789"/>
                <a:ext cx="6263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de-DE" sz="32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65" y="3230789"/>
                <a:ext cx="62632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>
            <a:stCxn id="49" idx="2"/>
          </p:cNvCxnSpPr>
          <p:nvPr/>
        </p:nvCxnSpPr>
        <p:spPr>
          <a:xfrm>
            <a:off x="1495129" y="3815564"/>
            <a:ext cx="0" cy="751331"/>
          </a:xfrm>
          <a:prstGeom prst="line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1" name="Shape 510"/>
          <p:cNvSpPr/>
          <p:nvPr/>
        </p:nvSpPr>
        <p:spPr>
          <a:xfrm>
            <a:off x="3732584" y="4768350"/>
            <a:ext cx="254878" cy="53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2" name="Shape 511"/>
          <p:cNvSpPr/>
          <p:nvPr/>
        </p:nvSpPr>
        <p:spPr>
          <a:xfrm>
            <a:off x="1423291" y="4768350"/>
            <a:ext cx="291747" cy="53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53" name="Shape 512"/>
          <p:cNvSpPr/>
          <p:nvPr/>
        </p:nvSpPr>
        <p:spPr>
          <a:xfrm>
            <a:off x="5210130" y="4768350"/>
            <a:ext cx="274114" cy="53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a</a:t>
            </a:r>
          </a:p>
        </p:txBody>
      </p:sp>
      <p:sp>
        <p:nvSpPr>
          <p:cNvPr id="54" name="Shape 514"/>
          <p:cNvSpPr/>
          <p:nvPr/>
        </p:nvSpPr>
        <p:spPr>
          <a:xfrm>
            <a:off x="6706913" y="4768350"/>
            <a:ext cx="291747" cy="533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55" name="Shape 511"/>
          <p:cNvSpPr/>
          <p:nvPr/>
        </p:nvSpPr>
        <p:spPr>
          <a:xfrm>
            <a:off x="2198933" y="4768350"/>
            <a:ext cx="274114" cy="53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de-DE" sz="2800" dirty="0" smtClean="0"/>
              <a:t>a</a:t>
            </a:r>
            <a:endParaRPr sz="2800" dirty="0"/>
          </a:p>
        </p:txBody>
      </p:sp>
      <p:sp>
        <p:nvSpPr>
          <p:cNvPr id="56" name="Shape 511"/>
          <p:cNvSpPr/>
          <p:nvPr/>
        </p:nvSpPr>
        <p:spPr>
          <a:xfrm>
            <a:off x="2956942" y="4768350"/>
            <a:ext cx="291747" cy="53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800" dirty="0"/>
              <a:t>b</a:t>
            </a:r>
          </a:p>
        </p:txBody>
      </p:sp>
      <p:sp>
        <p:nvSpPr>
          <p:cNvPr id="57" name="Shape 510"/>
          <p:cNvSpPr/>
          <p:nvPr/>
        </p:nvSpPr>
        <p:spPr>
          <a:xfrm>
            <a:off x="4471357" y="4768350"/>
            <a:ext cx="254878" cy="53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58" name="Shape 512"/>
          <p:cNvSpPr/>
          <p:nvPr/>
        </p:nvSpPr>
        <p:spPr>
          <a:xfrm>
            <a:off x="5968139" y="4768350"/>
            <a:ext cx="254878" cy="533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2800" dirty="0" smtClean="0"/>
              <a:t>c</a:t>
            </a:r>
            <a:endParaRPr sz="2800" dirty="0"/>
          </a:p>
        </p:txBody>
      </p:sp>
      <p:sp>
        <p:nvSpPr>
          <p:cNvPr id="60" name="Shape 514"/>
          <p:cNvSpPr/>
          <p:nvPr/>
        </p:nvSpPr>
        <p:spPr>
          <a:xfrm>
            <a:off x="7209505" y="4406893"/>
            <a:ext cx="580287" cy="933589"/>
          </a:xfrm>
          <a:prstGeom prst="rect">
            <a:avLst/>
          </a:prstGeom>
          <a:ln w="12700">
            <a:solidFill>
              <a:schemeClr val="bg1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de-DE" sz="5400" dirty="0" smtClean="0"/>
              <a:t>…</a:t>
            </a:r>
            <a:endParaRPr sz="5400" dirty="0"/>
          </a:p>
        </p:txBody>
      </p:sp>
      <p:sp>
        <p:nvSpPr>
          <p:cNvPr id="61" name="Shape 505"/>
          <p:cNvSpPr/>
          <p:nvPr/>
        </p:nvSpPr>
        <p:spPr>
          <a:xfrm>
            <a:off x="1517231" y="4654106"/>
            <a:ext cx="6622887" cy="0"/>
          </a:xfrm>
          <a:prstGeom prst="line">
            <a:avLst/>
          </a:prstGeom>
          <a:ln w="50800">
            <a:solidFill>
              <a:srgbClr val="5A5F5E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62" name="Shape 517"/>
          <p:cNvSpPr/>
          <p:nvPr/>
        </p:nvSpPr>
        <p:spPr>
          <a:xfrm>
            <a:off x="1441164" y="4567890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3" name="Shape 517"/>
          <p:cNvSpPr/>
          <p:nvPr/>
        </p:nvSpPr>
        <p:spPr>
          <a:xfrm>
            <a:off x="6745895" y="4557884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4" name="Shape 517"/>
          <p:cNvSpPr/>
          <p:nvPr/>
        </p:nvSpPr>
        <p:spPr>
          <a:xfrm>
            <a:off x="2223024" y="4563455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517"/>
          <p:cNvSpPr/>
          <p:nvPr/>
        </p:nvSpPr>
        <p:spPr>
          <a:xfrm>
            <a:off x="2990072" y="4561942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Shape 517"/>
          <p:cNvSpPr/>
          <p:nvPr/>
        </p:nvSpPr>
        <p:spPr>
          <a:xfrm>
            <a:off x="3747853" y="4557884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7" name="Shape 517"/>
          <p:cNvSpPr/>
          <p:nvPr/>
        </p:nvSpPr>
        <p:spPr>
          <a:xfrm>
            <a:off x="4484404" y="4561942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Shape 517"/>
          <p:cNvSpPr/>
          <p:nvPr/>
        </p:nvSpPr>
        <p:spPr>
          <a:xfrm>
            <a:off x="5230116" y="4561942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9" name="Shape 517"/>
          <p:cNvSpPr/>
          <p:nvPr/>
        </p:nvSpPr>
        <p:spPr>
          <a:xfrm>
            <a:off x="5988005" y="4557884"/>
            <a:ext cx="173736" cy="172433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Shape 511"/>
              <p:cNvSpPr/>
              <p:nvPr/>
            </p:nvSpPr>
            <p:spPr>
              <a:xfrm flipH="1">
                <a:off x="1262104" y="4743100"/>
                <a:ext cx="2998408" cy="115025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de-DE" sz="40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</m:e>
                          </m:groupChr>
                        </m:e>
                        <m:lim>
                          <m:r>
                            <a:rPr lang="de-DE" sz="40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lim>
                      </m:limLow>
                    </m:oMath>
                  </m:oMathPara>
                </a14:m>
                <a:endParaRPr sz="4000" dirty="0"/>
              </a:p>
            </p:txBody>
          </p:sp>
        </mc:Choice>
        <mc:Fallback xmlns="">
          <p:sp>
            <p:nvSpPr>
              <p:cNvPr id="71" name="Shape 5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2104" y="4743100"/>
                <a:ext cx="2998408" cy="115025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Shape 511"/>
              <p:cNvSpPr/>
              <p:nvPr/>
            </p:nvSpPr>
            <p:spPr>
              <a:xfrm flipH="1">
                <a:off x="4385862" y="4730245"/>
                <a:ext cx="2998408" cy="117109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de-DE" sz="4000" b="0" i="1" dirty="0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</m:t>
                              </m:r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40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lim>
                      </m:limLow>
                    </m:oMath>
                  </m:oMathPara>
                </a14:m>
                <a:endParaRPr sz="4000" dirty="0"/>
              </a:p>
            </p:txBody>
          </p:sp>
        </mc:Choice>
        <mc:Fallback xmlns="">
          <p:sp>
            <p:nvSpPr>
              <p:cNvPr id="72" name="Shape 5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385862" y="4730245"/>
                <a:ext cx="2998408" cy="1171090"/>
              </a:xfrm>
              <a:prstGeom prst="rect">
                <a:avLst/>
              </a:prstGeom>
              <a:blipFill>
                <a:blip r:embed="rId14"/>
                <a:stretch>
                  <a:fillRect r="-3536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753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8640960" cy="49685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sz="3000" dirty="0">
                    <a:solidFill>
                      <a:srgbClr val="C00000"/>
                    </a:solidFill>
                  </a:rPr>
                  <a:t>Proposition</a:t>
                </a:r>
                <a:r>
                  <a:rPr lang="de-DE" sz="3000" dirty="0"/>
                  <a:t>: </a:t>
                </a:r>
                <a:r>
                  <a:rPr lang="de-DE" sz="3000" dirty="0" err="1"/>
                  <a:t>For</a:t>
                </a:r>
                <a:r>
                  <a:rPr lang="de-DE" sz="3000" dirty="0"/>
                  <a:t> </a:t>
                </a:r>
                <a:r>
                  <a:rPr lang="de-DE" sz="3000" dirty="0" err="1"/>
                  <a:t>every</a:t>
                </a:r>
                <a:r>
                  <a:rPr lang="de-DE" sz="3000" dirty="0"/>
                  <a:t> finite </a:t>
                </a:r>
                <a:r>
                  <a:rPr lang="de-DE" sz="3000" dirty="0" err="1"/>
                  <a:t>word</a:t>
                </a:r>
                <a:r>
                  <a:rPr lang="de-DE" sz="3000" dirty="0"/>
                  <a:t> </a:t>
                </a:r>
                <a14:m>
                  <m:oMath xmlns:m="http://schemas.openxmlformats.org/officeDocument/2006/math">
                    <m:r>
                      <a:rPr lang="de-DE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3000" dirty="0"/>
                  <a:t>, </a:t>
                </a:r>
                <a:r>
                  <a:rPr lang="de-DE" sz="3000" dirty="0" err="1"/>
                  <a:t>the</a:t>
                </a:r>
                <a:r>
                  <a:rPr lang="de-DE" sz="3000" dirty="0"/>
                  <a:t> </a:t>
                </a:r>
                <a:r>
                  <a:rPr lang="de-DE" sz="3000" dirty="0" err="1"/>
                  <a:t>formula</a:t>
                </a:r>
                <a:r>
                  <a:rPr lang="de-DE" sz="30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is (prop. equivalent to) a Boolean combination of temporal </a:t>
                </a:r>
                <a:r>
                  <a:rPr lang="en-US" sz="3000" dirty="0" err="1"/>
                  <a:t>subformulas</a:t>
                </a:r>
                <a:r>
                  <a:rPr lang="en-US" sz="3000" dirty="0"/>
                  <a:t> of </a:t>
                </a:r>
                <a14:m>
                  <m:oMath xmlns:m="http://schemas.openxmlformats.org/officeDocument/2006/math"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000" dirty="0"/>
                  <a:t>.</a:t>
                </a:r>
                <a:endParaRPr lang="en-US" sz="2800" dirty="0"/>
              </a:p>
              <a:p>
                <a:r>
                  <a:rPr lang="de-DE" sz="3000" dirty="0" smtClean="0">
                    <a:solidFill>
                      <a:schemeClr val="bg1"/>
                    </a:solidFill>
                  </a:rPr>
                  <a:t>Define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de-DE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30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af</m:t>
                        </m:r>
                        <m:d>
                          <m:dPr>
                            <m:ctrlPr>
                              <a:rPr lang="de-DE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de-DE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3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e>
                        <m:r>
                          <a:rPr lang="de-DE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de-DE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3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3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3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sz="30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𝐴𝑃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de-DE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000" baseline="-25000" dirty="0" smtClean="0">
                    <a:solidFill>
                      <a:schemeClr val="bg1"/>
                    </a:solidFill>
                  </a:rPr>
                  <a:t/>
                </a:r>
                <a:br>
                  <a:rPr lang="en-US" sz="3000" baseline="-25000" dirty="0" smtClean="0">
                    <a:solidFill>
                      <a:schemeClr val="bg1"/>
                    </a:solidFill>
                  </a:rPr>
                </a:br>
                <a:r>
                  <a:rPr lang="en-US" sz="3000" dirty="0" smtClean="0">
                    <a:solidFill>
                      <a:schemeClr val="bg1"/>
                    </a:solidFill>
                  </a:rPr>
                  <a:t>(up to propositional equivalence).</a:t>
                </a:r>
              </a:p>
              <a:p>
                <a:pPr>
                  <a:spcBef>
                    <a:spcPts val="1200"/>
                  </a:spcBef>
                </a:pPr>
                <a:r>
                  <a:rPr lang="de-DE" sz="3000" dirty="0" smtClean="0">
                    <a:solidFill>
                      <a:schemeClr val="bg1"/>
                    </a:solidFill>
                  </a:rPr>
                  <a:t>Proposition: </a:t>
                </a:r>
                <a:r>
                  <a:rPr lang="en-US" sz="3000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 smtClean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schemeClr val="bg1"/>
                    </a:solidFill>
                  </a:rPr>
                  <a:t> has at most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0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lvl="1"/>
                <a:r>
                  <a:rPr lang="de-DE" sz="2600" dirty="0" smtClean="0">
                    <a:solidFill>
                      <a:schemeClr val="bg1"/>
                    </a:solidFill>
                  </a:rPr>
                  <a:t>Proof</a:t>
                </a:r>
                <a:r>
                  <a:rPr lang="de-DE" sz="2600" dirty="0">
                    <a:solidFill>
                      <a:schemeClr val="bg1"/>
                    </a:solidFill>
                  </a:rPr>
                  <a:t>: 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/>
                </a:r>
                <a:br>
                  <a:rPr lang="de-DE" sz="2600" dirty="0" smtClean="0">
                    <a:solidFill>
                      <a:schemeClr val="bg1"/>
                    </a:solidFill>
                  </a:rPr>
                </a:br>
                <a:r>
                  <a:rPr lang="de-DE" sz="2600" dirty="0" err="1" smtClean="0">
                    <a:solidFill>
                      <a:schemeClr val="bg1"/>
                    </a:solidFill>
                  </a:rPr>
                  <a:t>If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6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600" dirty="0" err="1" smtClean="0">
                    <a:solidFill>
                      <a:schemeClr val="bg1"/>
                    </a:solidFill>
                  </a:rPr>
                  <a:t>has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at </a:t>
                </a:r>
                <a:r>
                  <a:rPr lang="de-DE" sz="2600" dirty="0" err="1" smtClean="0">
                    <a:solidFill>
                      <a:schemeClr val="bg1"/>
                    </a:solidFill>
                  </a:rPr>
                  <a:t>most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n temporal </a:t>
                </a:r>
                <a:r>
                  <a:rPr lang="de-DE" sz="2600" dirty="0" err="1" smtClean="0">
                    <a:solidFill>
                      <a:schemeClr val="bg1"/>
                    </a:solidFill>
                  </a:rPr>
                  <a:t>subformulas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. </a:t>
                </a:r>
                <a:br>
                  <a:rPr lang="de-DE" sz="2600" dirty="0" smtClean="0">
                    <a:solidFill>
                      <a:schemeClr val="bg1"/>
                    </a:solidFill>
                  </a:rPr>
                </a:br>
                <a:r>
                  <a:rPr lang="de-DE" sz="2600" dirty="0" err="1" smtClean="0">
                    <a:solidFill>
                      <a:schemeClr val="bg1"/>
                    </a:solidFill>
                  </a:rPr>
                  <a:t>There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600" dirty="0" err="1" smtClean="0">
                    <a:solidFill>
                      <a:schemeClr val="bg1"/>
                    </a:solidFill>
                  </a:rPr>
                  <a:t>are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non-equivalent Boolean formulas with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variables.</a:t>
                </a:r>
              </a:p>
              <a:p>
                <a:pPr marL="457200" lvl="1" indent="0">
                  <a:buNone/>
                </a:pPr>
                <a:endParaRPr lang="en-US" sz="2600" dirty="0" smtClean="0"/>
              </a:p>
              <a:p>
                <a:endParaRPr lang="en-US" sz="3000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640960" cy="4968552"/>
              </a:xfrm>
              <a:blipFill>
                <a:blip r:embed="rId2"/>
                <a:stretch>
                  <a:fillRect l="-1410" t="-2454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mtClean="0">
                    <a:solidFill>
                      <a:schemeClr val="tx1"/>
                    </a:solidFill>
                  </a:rPr>
                  <a:t>Properties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9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8640960" cy="49685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sz="3000" dirty="0">
                    <a:solidFill>
                      <a:srgbClr val="C00000"/>
                    </a:solidFill>
                  </a:rPr>
                  <a:t>Proposition</a:t>
                </a:r>
                <a:r>
                  <a:rPr lang="de-DE" sz="3000" dirty="0"/>
                  <a:t>: </a:t>
                </a:r>
                <a:r>
                  <a:rPr lang="de-DE" sz="3000" dirty="0" err="1"/>
                  <a:t>For</a:t>
                </a:r>
                <a:r>
                  <a:rPr lang="de-DE" sz="3000" dirty="0"/>
                  <a:t> </a:t>
                </a:r>
                <a:r>
                  <a:rPr lang="de-DE" sz="3000" dirty="0" err="1"/>
                  <a:t>every</a:t>
                </a:r>
                <a:r>
                  <a:rPr lang="de-DE" sz="3000" dirty="0"/>
                  <a:t> finite </a:t>
                </a:r>
                <a:r>
                  <a:rPr lang="de-DE" sz="3000" dirty="0" err="1"/>
                  <a:t>word</a:t>
                </a:r>
                <a:r>
                  <a:rPr lang="de-DE" sz="3000" dirty="0"/>
                  <a:t> </a:t>
                </a:r>
                <a14:m>
                  <m:oMath xmlns:m="http://schemas.openxmlformats.org/officeDocument/2006/math">
                    <m:r>
                      <a:rPr lang="de-DE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3000" dirty="0"/>
                  <a:t>, </a:t>
                </a:r>
                <a:r>
                  <a:rPr lang="de-DE" sz="3000" dirty="0" smtClean="0"/>
                  <a:t>the formula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is (prop. equivalent to) a Boolean combination of temporal </a:t>
                </a:r>
                <a:r>
                  <a:rPr lang="en-US" sz="3000" dirty="0" err="1"/>
                  <a:t>subformulas</a:t>
                </a:r>
                <a:r>
                  <a:rPr lang="en-US" sz="3000" dirty="0"/>
                  <a:t> of </a:t>
                </a:r>
                <a14:m>
                  <m:oMath xmlns:m="http://schemas.openxmlformats.org/officeDocument/2006/math"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000" dirty="0"/>
                  <a:t>.</a:t>
                </a:r>
                <a:endParaRPr lang="en-US" sz="2800" dirty="0"/>
              </a:p>
              <a:p>
                <a:r>
                  <a:rPr lang="de-DE" sz="3000" dirty="0" smtClean="0"/>
                  <a:t>Define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3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af</m:t>
                        </m:r>
                        <m:d>
                          <m:dPr>
                            <m:ctrlPr>
                              <a:rPr lang="de-DE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de-DE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e>
                        <m: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de-DE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3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3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sz="3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𝐴𝑃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de-DE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000" baseline="-25000" dirty="0" smtClean="0">
                    <a:solidFill>
                      <a:srgbClr val="C00000"/>
                    </a:solidFill>
                  </a:rPr>
                  <a:t/>
                </a:r>
                <a:br>
                  <a:rPr lang="en-US" sz="3000" baseline="-25000" dirty="0" smtClean="0">
                    <a:solidFill>
                      <a:srgbClr val="C00000"/>
                    </a:solidFill>
                  </a:rPr>
                </a:br>
                <a:r>
                  <a:rPr lang="en-US" sz="3000" dirty="0" smtClean="0"/>
                  <a:t>(up to prop. equivalence).</a:t>
                </a:r>
              </a:p>
              <a:p>
                <a:pPr>
                  <a:spcBef>
                    <a:spcPts val="1200"/>
                  </a:spcBef>
                </a:pPr>
                <a:r>
                  <a:rPr lang="de-DE" sz="3000" dirty="0" smtClean="0">
                    <a:solidFill>
                      <a:schemeClr val="bg1"/>
                    </a:solidFill>
                  </a:rPr>
                  <a:t>Proposition: </a:t>
                </a:r>
                <a:r>
                  <a:rPr lang="en-US" sz="3000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3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 smtClean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000" dirty="0" smtClean="0">
                    <a:solidFill>
                      <a:schemeClr val="bg1"/>
                    </a:solidFill>
                  </a:rPr>
                  <a:t> has at most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3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0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lvl="1"/>
                <a:r>
                  <a:rPr lang="de-DE" sz="2600" dirty="0" smtClean="0">
                    <a:solidFill>
                      <a:schemeClr val="bg1"/>
                    </a:solidFill>
                  </a:rPr>
                  <a:t>Proof</a:t>
                </a:r>
                <a:r>
                  <a:rPr lang="de-DE" sz="2600" dirty="0">
                    <a:solidFill>
                      <a:schemeClr val="bg1"/>
                    </a:solidFill>
                  </a:rPr>
                  <a:t>: 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/>
                </a:r>
                <a:br>
                  <a:rPr lang="de-DE" sz="2600" dirty="0" smtClean="0">
                    <a:solidFill>
                      <a:schemeClr val="bg1"/>
                    </a:solidFill>
                  </a:rPr>
                </a:br>
                <a:r>
                  <a:rPr lang="de-DE" sz="2600" dirty="0" err="1" smtClean="0">
                    <a:solidFill>
                      <a:schemeClr val="bg1"/>
                    </a:solidFill>
                  </a:rPr>
                  <a:t>If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6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600" dirty="0" err="1" smtClean="0">
                    <a:solidFill>
                      <a:schemeClr val="bg1"/>
                    </a:solidFill>
                  </a:rPr>
                  <a:t>has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at </a:t>
                </a:r>
                <a:r>
                  <a:rPr lang="de-DE" sz="2600" dirty="0" err="1" smtClean="0">
                    <a:solidFill>
                      <a:schemeClr val="bg1"/>
                    </a:solidFill>
                  </a:rPr>
                  <a:t>most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n temporal </a:t>
                </a:r>
                <a:r>
                  <a:rPr lang="de-DE" sz="2600" dirty="0" err="1" smtClean="0">
                    <a:solidFill>
                      <a:schemeClr val="bg1"/>
                    </a:solidFill>
                  </a:rPr>
                  <a:t>subformulas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. </a:t>
                </a:r>
                <a:br>
                  <a:rPr lang="de-DE" sz="2600" dirty="0" smtClean="0">
                    <a:solidFill>
                      <a:schemeClr val="bg1"/>
                    </a:solidFill>
                  </a:rPr>
                </a:br>
                <a:r>
                  <a:rPr lang="de-DE" sz="2600" dirty="0" err="1" smtClean="0">
                    <a:solidFill>
                      <a:schemeClr val="bg1"/>
                    </a:solidFill>
                  </a:rPr>
                  <a:t>There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600" dirty="0" err="1" smtClean="0">
                    <a:solidFill>
                      <a:schemeClr val="bg1"/>
                    </a:solidFill>
                  </a:rPr>
                  <a:t>are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non-equivalent Boolean formulas with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variables.</a:t>
                </a:r>
              </a:p>
              <a:p>
                <a:pPr marL="457200" lvl="1" indent="0">
                  <a:buNone/>
                </a:pPr>
                <a:endParaRPr lang="en-US" sz="2600" dirty="0" smtClean="0"/>
              </a:p>
              <a:p>
                <a:endParaRPr lang="en-US" sz="3000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640960" cy="4968552"/>
              </a:xfrm>
              <a:blipFill>
                <a:blip r:embed="rId2"/>
                <a:stretch>
                  <a:fillRect l="-1410" t="-2454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mtClean="0">
                    <a:solidFill>
                      <a:schemeClr val="tx1"/>
                    </a:solidFill>
                  </a:rPr>
                  <a:t>Properties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2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8640960" cy="49685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sz="3000" dirty="0">
                    <a:solidFill>
                      <a:srgbClr val="C00000"/>
                    </a:solidFill>
                  </a:rPr>
                  <a:t>Proposition</a:t>
                </a:r>
                <a:r>
                  <a:rPr lang="de-DE" sz="3000" dirty="0"/>
                  <a:t>: </a:t>
                </a:r>
                <a:r>
                  <a:rPr lang="de-DE" sz="3000" dirty="0" err="1"/>
                  <a:t>For</a:t>
                </a:r>
                <a:r>
                  <a:rPr lang="de-DE" sz="3000" dirty="0"/>
                  <a:t> </a:t>
                </a:r>
                <a:r>
                  <a:rPr lang="de-DE" sz="3000" dirty="0" err="1"/>
                  <a:t>every</a:t>
                </a:r>
                <a:r>
                  <a:rPr lang="de-DE" sz="3000" dirty="0"/>
                  <a:t> finite </a:t>
                </a:r>
                <a:r>
                  <a:rPr lang="de-DE" sz="3000" dirty="0" err="1"/>
                  <a:t>word</a:t>
                </a:r>
                <a:r>
                  <a:rPr lang="de-DE" sz="3000" dirty="0"/>
                  <a:t> </a:t>
                </a:r>
                <a14:m>
                  <m:oMath xmlns:m="http://schemas.openxmlformats.org/officeDocument/2006/math">
                    <m:r>
                      <a:rPr lang="de-DE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3000" dirty="0"/>
                  <a:t>, </a:t>
                </a:r>
                <a:r>
                  <a:rPr lang="de-DE" sz="3000" dirty="0" err="1"/>
                  <a:t>the</a:t>
                </a:r>
                <a:r>
                  <a:rPr lang="de-DE" sz="3000" dirty="0"/>
                  <a:t> </a:t>
                </a:r>
                <a:r>
                  <a:rPr lang="de-DE" sz="3000" dirty="0" err="1"/>
                  <a:t>formula</a:t>
                </a:r>
                <a:r>
                  <a:rPr lang="de-DE" sz="30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is (prop. equivalent to) a Boolean combination of temporal </a:t>
                </a:r>
                <a:r>
                  <a:rPr lang="en-US" sz="3000" dirty="0" err="1"/>
                  <a:t>subformulas</a:t>
                </a:r>
                <a:r>
                  <a:rPr lang="en-US" sz="3000" dirty="0"/>
                  <a:t> of </a:t>
                </a:r>
                <a14:m>
                  <m:oMath xmlns:m="http://schemas.openxmlformats.org/officeDocument/2006/math"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000" dirty="0"/>
                  <a:t>.</a:t>
                </a:r>
                <a:endParaRPr lang="en-US" sz="2800" dirty="0"/>
              </a:p>
              <a:p>
                <a:r>
                  <a:rPr lang="de-DE" sz="3000" dirty="0" smtClean="0"/>
                  <a:t>Define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3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af</m:t>
                        </m:r>
                        <m:d>
                          <m:dPr>
                            <m:ctrlPr>
                              <a:rPr lang="de-DE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de-DE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e>
                        <m: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de-DE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3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3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sz="3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𝐴𝑃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de-DE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000" baseline="-25000" dirty="0" smtClean="0">
                    <a:solidFill>
                      <a:srgbClr val="C00000"/>
                    </a:solidFill>
                  </a:rPr>
                  <a:t/>
                </a:r>
                <a:br>
                  <a:rPr lang="en-US" sz="3000" baseline="-25000" dirty="0" smtClean="0">
                    <a:solidFill>
                      <a:srgbClr val="C00000"/>
                    </a:solidFill>
                  </a:rPr>
                </a:br>
                <a:r>
                  <a:rPr lang="en-US" sz="3000" dirty="0" smtClean="0"/>
                  <a:t>(up to prop. equivalence).</a:t>
                </a:r>
              </a:p>
              <a:p>
                <a:pPr>
                  <a:spcBef>
                    <a:spcPts val="1200"/>
                  </a:spcBef>
                </a:pPr>
                <a:r>
                  <a:rPr lang="de-DE" sz="3000" dirty="0" smtClean="0">
                    <a:solidFill>
                      <a:srgbClr val="C00000"/>
                    </a:solidFill>
                  </a:rPr>
                  <a:t>Proposition</a:t>
                </a:r>
                <a:r>
                  <a:rPr lang="de-DE" sz="3000" dirty="0" smtClean="0"/>
                  <a:t>:</a:t>
                </a:r>
                <a:r>
                  <a:rPr lang="de-DE" sz="3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0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000" dirty="0" smtClean="0"/>
                  <a:t> has at most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000" dirty="0" smtClean="0"/>
                  <a:t>.</a:t>
                </a:r>
              </a:p>
              <a:p>
                <a:pPr lvl="1"/>
                <a:r>
                  <a:rPr lang="de-DE" sz="2600" dirty="0" smtClean="0">
                    <a:solidFill>
                      <a:schemeClr val="bg1"/>
                    </a:solidFill>
                  </a:rPr>
                  <a:t>Proof</a:t>
                </a:r>
                <a:r>
                  <a:rPr lang="de-DE" sz="2600" dirty="0">
                    <a:solidFill>
                      <a:schemeClr val="bg1"/>
                    </a:solidFill>
                  </a:rPr>
                  <a:t>: 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/>
                </a:r>
                <a:br>
                  <a:rPr lang="de-DE" sz="2600" dirty="0" smtClean="0">
                    <a:solidFill>
                      <a:schemeClr val="bg1"/>
                    </a:solidFill>
                  </a:rPr>
                </a:br>
                <a:r>
                  <a:rPr lang="de-DE" sz="2600" dirty="0" err="1" smtClean="0">
                    <a:solidFill>
                      <a:schemeClr val="bg1"/>
                    </a:solidFill>
                  </a:rPr>
                  <a:t>If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6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600" dirty="0" err="1" smtClean="0">
                    <a:solidFill>
                      <a:schemeClr val="bg1"/>
                    </a:solidFill>
                  </a:rPr>
                  <a:t>has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at </a:t>
                </a:r>
                <a:r>
                  <a:rPr lang="de-DE" sz="2600" dirty="0" err="1" smtClean="0">
                    <a:solidFill>
                      <a:schemeClr val="bg1"/>
                    </a:solidFill>
                  </a:rPr>
                  <a:t>most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n temporal </a:t>
                </a:r>
                <a:r>
                  <a:rPr lang="de-DE" sz="2600" dirty="0" err="1" smtClean="0">
                    <a:solidFill>
                      <a:schemeClr val="bg1"/>
                    </a:solidFill>
                  </a:rPr>
                  <a:t>subformulas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. </a:t>
                </a:r>
                <a:br>
                  <a:rPr lang="de-DE" sz="2600" dirty="0" smtClean="0">
                    <a:solidFill>
                      <a:schemeClr val="bg1"/>
                    </a:solidFill>
                  </a:rPr>
                </a:br>
                <a:r>
                  <a:rPr lang="de-DE" sz="2600" dirty="0" err="1" smtClean="0">
                    <a:solidFill>
                      <a:schemeClr val="bg1"/>
                    </a:solidFill>
                  </a:rPr>
                  <a:t>There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600" dirty="0" err="1" smtClean="0">
                    <a:solidFill>
                      <a:schemeClr val="bg1"/>
                    </a:solidFill>
                  </a:rPr>
                  <a:t>are</a:t>
                </a:r>
                <a:r>
                  <a:rPr lang="de-DE" sz="26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non-equivalent Boolean formulas with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>
                    <a:solidFill>
                      <a:schemeClr val="bg1"/>
                    </a:solidFill>
                  </a:rPr>
                  <a:t> variables.</a:t>
                </a:r>
              </a:p>
              <a:p>
                <a:pPr marL="457200" lvl="1" indent="0">
                  <a:buNone/>
                </a:pPr>
                <a:endParaRPr lang="en-US" sz="2600" dirty="0" smtClean="0"/>
              </a:p>
              <a:p>
                <a:endParaRPr lang="en-US" sz="3000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640960" cy="4968552"/>
              </a:xfrm>
              <a:blipFill>
                <a:blip r:embed="rId2"/>
                <a:stretch>
                  <a:fillRect l="-1410" t="-2454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mtClean="0">
                    <a:solidFill>
                      <a:schemeClr val="tx1"/>
                    </a:solidFill>
                  </a:rPr>
                  <a:t>Properties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6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8640960" cy="49685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de-DE" sz="3000" dirty="0">
                    <a:solidFill>
                      <a:srgbClr val="C00000"/>
                    </a:solidFill>
                  </a:rPr>
                  <a:t>Proposition</a:t>
                </a:r>
                <a:r>
                  <a:rPr lang="de-DE" sz="3000" dirty="0"/>
                  <a:t>: </a:t>
                </a:r>
                <a:r>
                  <a:rPr lang="de-DE" sz="3000" dirty="0" err="1"/>
                  <a:t>For</a:t>
                </a:r>
                <a:r>
                  <a:rPr lang="de-DE" sz="3000" dirty="0"/>
                  <a:t> </a:t>
                </a:r>
                <a:r>
                  <a:rPr lang="de-DE" sz="3000" dirty="0" err="1"/>
                  <a:t>every</a:t>
                </a:r>
                <a:r>
                  <a:rPr lang="de-DE" sz="3000" dirty="0"/>
                  <a:t> finite </a:t>
                </a:r>
                <a:r>
                  <a:rPr lang="de-DE" sz="3000" dirty="0" err="1"/>
                  <a:t>word</a:t>
                </a:r>
                <a:r>
                  <a:rPr lang="de-DE" sz="3000" dirty="0"/>
                  <a:t> </a:t>
                </a:r>
                <a14:m>
                  <m:oMath xmlns:m="http://schemas.openxmlformats.org/officeDocument/2006/math">
                    <m:r>
                      <a:rPr lang="de-DE" sz="3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3000" dirty="0"/>
                  <a:t>, </a:t>
                </a:r>
                <a:r>
                  <a:rPr lang="de-DE" sz="3000" dirty="0" err="1"/>
                  <a:t>the</a:t>
                </a:r>
                <a:r>
                  <a:rPr lang="de-DE" sz="3000" dirty="0"/>
                  <a:t> </a:t>
                </a:r>
                <a:r>
                  <a:rPr lang="de-DE" sz="3000" dirty="0" err="1"/>
                  <a:t>formula</a:t>
                </a:r>
                <a:r>
                  <a:rPr lang="de-DE" sz="30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/>
                  <a:t> is (prop. equivalent to) a Boolean combination of temporal </a:t>
                </a:r>
                <a:r>
                  <a:rPr lang="en-US" sz="3000" dirty="0" err="1"/>
                  <a:t>subformulas</a:t>
                </a:r>
                <a:r>
                  <a:rPr lang="en-US" sz="3000" dirty="0"/>
                  <a:t> of </a:t>
                </a:r>
                <a14:m>
                  <m:oMath xmlns:m="http://schemas.openxmlformats.org/officeDocument/2006/math">
                    <m:r>
                      <a:rPr lang="de-DE" sz="3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000" dirty="0"/>
                  <a:t>.</a:t>
                </a:r>
                <a:endParaRPr lang="en-US" sz="2800" dirty="0"/>
              </a:p>
              <a:p>
                <a:r>
                  <a:rPr lang="de-DE" sz="3000" dirty="0" smtClean="0"/>
                  <a:t>Define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sz="3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3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af</m:t>
                        </m:r>
                        <m:d>
                          <m:dPr>
                            <m:ctrlPr>
                              <a:rPr lang="de-DE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de-DE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3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e>
                        <m: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3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de-DE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3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3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3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de-DE" sz="3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𝐴𝑃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de-DE" sz="3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000" baseline="-25000" dirty="0" smtClean="0">
                    <a:solidFill>
                      <a:srgbClr val="C00000"/>
                    </a:solidFill>
                  </a:rPr>
                  <a:t/>
                </a:r>
                <a:br>
                  <a:rPr lang="en-US" sz="3000" baseline="-25000" dirty="0" smtClean="0">
                    <a:solidFill>
                      <a:srgbClr val="C00000"/>
                    </a:solidFill>
                  </a:rPr>
                </a:br>
                <a:r>
                  <a:rPr lang="en-US" sz="3000" dirty="0" smtClean="0"/>
                  <a:t>(up to prop. equivalence).</a:t>
                </a:r>
              </a:p>
              <a:p>
                <a:pPr>
                  <a:spcBef>
                    <a:spcPts val="1200"/>
                  </a:spcBef>
                </a:pPr>
                <a:r>
                  <a:rPr lang="de-DE" sz="3000" dirty="0" smtClean="0">
                    <a:solidFill>
                      <a:srgbClr val="C00000"/>
                    </a:solidFill>
                  </a:rPr>
                  <a:t>Proposition</a:t>
                </a:r>
                <a:r>
                  <a:rPr lang="de-DE" sz="3000" dirty="0" smtClean="0"/>
                  <a:t>:</a:t>
                </a:r>
                <a:r>
                  <a:rPr lang="de-DE" sz="3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300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000" dirty="0" smtClean="0"/>
                  <a:t> has at most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3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000" dirty="0" smtClean="0"/>
                  <a:t>.</a:t>
                </a:r>
              </a:p>
              <a:p>
                <a:pPr lvl="1"/>
                <a:r>
                  <a:rPr lang="de-DE" sz="2600" dirty="0" smtClean="0"/>
                  <a:t>Proof</a:t>
                </a:r>
                <a:r>
                  <a:rPr lang="de-DE" sz="2600" dirty="0"/>
                  <a:t>: </a:t>
                </a:r>
                <a:r>
                  <a:rPr lang="de-DE" sz="2600" dirty="0" smtClean="0"/>
                  <a:t/>
                </a:r>
                <a:br>
                  <a:rPr lang="de-DE" sz="2600" dirty="0" smtClean="0"/>
                </a:br>
                <a:r>
                  <a:rPr lang="de-DE" sz="2600" dirty="0" err="1" smtClean="0"/>
                  <a:t>If</a:t>
                </a:r>
                <a:r>
                  <a:rPr lang="de-DE" sz="26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600" dirty="0" smtClean="0"/>
                  <a:t> </a:t>
                </a:r>
                <a:r>
                  <a:rPr lang="de-DE" sz="2600" dirty="0" err="1" smtClean="0"/>
                  <a:t>has</a:t>
                </a:r>
                <a:r>
                  <a:rPr lang="de-DE" sz="2600" dirty="0" smtClean="0"/>
                  <a:t> at </a:t>
                </a:r>
                <a:r>
                  <a:rPr lang="de-DE" sz="2600" dirty="0" err="1" smtClean="0"/>
                  <a:t>most</a:t>
                </a:r>
                <a:r>
                  <a:rPr lang="de-DE" sz="2600" dirty="0" smtClean="0"/>
                  <a:t> n temporal </a:t>
                </a:r>
                <a:r>
                  <a:rPr lang="de-DE" sz="2600" dirty="0" err="1" smtClean="0"/>
                  <a:t>subformulas</a:t>
                </a:r>
                <a:r>
                  <a:rPr lang="de-DE" sz="2600" dirty="0" smtClean="0"/>
                  <a:t>. </a:t>
                </a:r>
                <a:br>
                  <a:rPr lang="de-DE" sz="2600" dirty="0" smtClean="0"/>
                </a:br>
                <a:r>
                  <a:rPr lang="de-DE" sz="2600" dirty="0" err="1" smtClean="0"/>
                  <a:t>There</a:t>
                </a:r>
                <a:r>
                  <a:rPr lang="de-DE" sz="2600" dirty="0" smtClean="0"/>
                  <a:t> </a:t>
                </a:r>
                <a:r>
                  <a:rPr lang="de-DE" sz="2600" dirty="0" err="1" smtClean="0"/>
                  <a:t>are</a:t>
                </a:r>
                <a:r>
                  <a:rPr lang="de-DE" sz="26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600" dirty="0" smtClean="0"/>
                  <a:t>non-equivalent Boolean formulas with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 smtClean="0"/>
                  <a:t> variables.</a:t>
                </a:r>
              </a:p>
              <a:p>
                <a:pPr marL="457200" lvl="1" indent="0">
                  <a:buNone/>
                </a:pPr>
                <a:endParaRPr lang="en-US" sz="2600" dirty="0" smtClean="0"/>
              </a:p>
              <a:p>
                <a:endParaRPr lang="en-US" sz="3000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640960" cy="4968552"/>
              </a:xfrm>
              <a:blipFill>
                <a:blip r:embed="rId2"/>
                <a:stretch>
                  <a:fillRect l="-1410" t="-2454" b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smtClean="0">
                    <a:solidFill>
                      <a:schemeClr val="tx1"/>
                    </a:solidFill>
                  </a:rPr>
                  <a:t>Properties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of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𝐅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𝐗𝐗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90"/>
              <p:cNvSpPr/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0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blipFill>
                <a:blip r:embed="rId68"/>
                <a:stretch>
                  <a:fillRect/>
                </a:stretch>
              </a:blip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hape 391"/>
          <p:cNvSpPr/>
          <p:nvPr/>
        </p:nvSpPr>
        <p:spPr>
          <a:xfrm>
            <a:off x="5588250" y="2301059"/>
            <a:ext cx="2768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0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86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𝐅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𝐗𝐗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90"/>
              <p:cNvSpPr/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0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hape 391"/>
              <p:cNvSpPr/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blipFill>
                <a:blip r:embed="rId4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393"/>
              <p:cNvSpPr/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3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hape 390"/>
              <p:cNvSpPr/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8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378"/>
              <p:cNvSpPr/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0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30" idx="4"/>
            <a:endCxn id="28" idx="0"/>
          </p:cNvCxnSpPr>
          <p:nvPr/>
        </p:nvCxnSpPr>
        <p:spPr>
          <a:xfrm flipH="1">
            <a:off x="3282571" y="2167887"/>
            <a:ext cx="977" cy="73518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30" idx="6"/>
            <a:endCxn id="40" idx="2"/>
          </p:cNvCxnSpPr>
          <p:nvPr/>
        </p:nvCxnSpPr>
        <p:spPr>
          <a:xfrm>
            <a:off x="4087844" y="1868919"/>
            <a:ext cx="1636284" cy="1415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3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𝐅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𝐗𝐗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90"/>
              <p:cNvSpPr/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0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hape 391"/>
              <p:cNvSpPr/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blipFill>
                <a:blip r:embed="rId4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393"/>
              <p:cNvSpPr/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3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hape 390"/>
              <p:cNvSpPr/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8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378"/>
              <p:cNvSpPr/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0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hape 391"/>
          <p:cNvSpPr/>
          <p:nvPr/>
        </p:nvSpPr>
        <p:spPr>
          <a:xfrm>
            <a:off x="5588250" y="2301059"/>
            <a:ext cx="2768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hape 391"/>
              <p:cNvSpPr/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4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blipFill>
                <a:blip r:embed="rId8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390"/>
              <p:cNvSpPr/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5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hape 378"/>
              <p:cNvSpPr/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7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hape 393"/>
              <p:cNvSpPr/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5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30" idx="4"/>
            <a:endCxn id="28" idx="0"/>
          </p:cNvCxnSpPr>
          <p:nvPr/>
        </p:nvCxnSpPr>
        <p:spPr>
          <a:xfrm flipH="1">
            <a:off x="3282571" y="2167887"/>
            <a:ext cx="977" cy="73518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3501008"/>
            <a:ext cx="0" cy="75213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30" idx="6"/>
            <a:endCxn id="40" idx="2"/>
          </p:cNvCxnSpPr>
          <p:nvPr/>
        </p:nvCxnSpPr>
        <p:spPr>
          <a:xfrm>
            <a:off x="4087844" y="1868919"/>
            <a:ext cx="1636284" cy="1415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8" idx="6"/>
            <a:endCxn id="47" idx="2"/>
          </p:cNvCxnSpPr>
          <p:nvPr/>
        </p:nvCxnSpPr>
        <p:spPr>
          <a:xfrm>
            <a:off x="3971649" y="3202040"/>
            <a:ext cx="1752479" cy="214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2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𝐅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𝐗𝐗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393"/>
              <p:cNvSpPr/>
              <p:nvPr/>
            </p:nvSpPr>
            <p:spPr>
              <a:xfrm>
                <a:off x="4104054" y="4084278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54" y="4084278"/>
                <a:ext cx="426722" cy="410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90"/>
              <p:cNvSpPr/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0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hape 391"/>
              <p:cNvSpPr/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blipFill>
                <a:blip r:embed="rId5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393"/>
              <p:cNvSpPr/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3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hape 390"/>
              <p:cNvSpPr/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8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378"/>
              <p:cNvSpPr/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0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hape 391"/>
          <p:cNvSpPr/>
          <p:nvPr/>
        </p:nvSpPr>
        <p:spPr>
          <a:xfrm>
            <a:off x="5588250" y="2301059"/>
            <a:ext cx="2768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hape 391"/>
              <p:cNvSpPr/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4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blipFill>
                <a:blip r:embed="rId9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390"/>
              <p:cNvSpPr/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5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hape 378"/>
              <p:cNvSpPr/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7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hape 378"/>
              <p:cNvSpPr/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𝐟𝐟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48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hape 378"/>
              <p:cNvSpPr/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9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hape 393"/>
              <p:cNvSpPr/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5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30" idx="4"/>
            <a:endCxn id="28" idx="0"/>
          </p:cNvCxnSpPr>
          <p:nvPr/>
        </p:nvCxnSpPr>
        <p:spPr>
          <a:xfrm flipH="1">
            <a:off x="3282571" y="2167887"/>
            <a:ext cx="977" cy="73518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3501008"/>
            <a:ext cx="0" cy="75213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5" idx="4"/>
            <a:endCxn id="49" idx="0"/>
          </p:cNvCxnSpPr>
          <p:nvPr/>
        </p:nvCxnSpPr>
        <p:spPr>
          <a:xfrm flipH="1">
            <a:off x="3278569" y="4771530"/>
            <a:ext cx="4002" cy="8307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hape 378"/>
              <p:cNvSpPr/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𝐭𝐭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83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30" idx="6"/>
            <a:endCxn id="40" idx="2"/>
          </p:cNvCxnSpPr>
          <p:nvPr/>
        </p:nvCxnSpPr>
        <p:spPr>
          <a:xfrm>
            <a:off x="4087844" y="1868919"/>
            <a:ext cx="1636284" cy="1415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8" idx="6"/>
            <a:endCxn id="47" idx="2"/>
          </p:cNvCxnSpPr>
          <p:nvPr/>
        </p:nvCxnSpPr>
        <p:spPr>
          <a:xfrm>
            <a:off x="3971649" y="3202040"/>
            <a:ext cx="1752479" cy="214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5" idx="5"/>
            <a:endCxn id="83" idx="1"/>
          </p:cNvCxnSpPr>
          <p:nvPr/>
        </p:nvCxnSpPr>
        <p:spPr>
          <a:xfrm>
            <a:off x="3697306" y="4695614"/>
            <a:ext cx="2118975" cy="99009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Shape 391"/>
              <p:cNvSpPr/>
              <p:nvPr/>
            </p:nvSpPr>
            <p:spPr>
              <a:xfrm>
                <a:off x="3971649" y="5034855"/>
                <a:ext cx="706345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49" y="5034855"/>
                <a:ext cx="706345" cy="410369"/>
              </a:xfrm>
              <a:prstGeom prst="rect">
                <a:avLst/>
              </a:prstGeom>
              <a:blipFill>
                <a:blip r:embed="rId16"/>
                <a:stretch>
                  <a:fillRect r="-17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Shape 391"/>
              <p:cNvSpPr/>
              <p:nvPr/>
            </p:nvSpPr>
            <p:spPr>
              <a:xfrm>
                <a:off x="2544006" y="4920400"/>
                <a:ext cx="803858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2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06" y="4920400"/>
                <a:ext cx="803858" cy="4528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1" name="Straight Arrow Connector 140"/>
          <p:cNvCxnSpPr>
            <a:stCxn id="45" idx="6"/>
            <a:endCxn id="48" idx="2"/>
          </p:cNvCxnSpPr>
          <p:nvPr/>
        </p:nvCxnSpPr>
        <p:spPr>
          <a:xfrm>
            <a:off x="3869095" y="4512335"/>
            <a:ext cx="896641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5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Master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40768"/>
                <a:ext cx="8784976" cy="5328592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Unified </a:t>
                </a:r>
                <a:r>
                  <a:rPr lang="de-DE" dirty="0" err="1" smtClean="0"/>
                  <a:t>algorithm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yielding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automata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three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kinds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asymptotically</a:t>
                </a:r>
                <a:r>
                  <a:rPr lang="de-DE" dirty="0" smtClean="0"/>
                  <a:t> optimal </a:t>
                </a:r>
                <a:r>
                  <a:rPr lang="de-DE" dirty="0" err="1" smtClean="0"/>
                  <a:t>size</a:t>
                </a:r>
                <a:endParaRPr lang="de-DE" dirty="0"/>
              </a:p>
              <a:p>
                <a:pPr lvl="1"/>
                <a:r>
                  <a:rPr lang="de-DE" dirty="0"/>
                  <a:t>d</a:t>
                </a:r>
                <a:r>
                  <a:rPr lang="de-DE" dirty="0" smtClean="0"/>
                  <a:t>ouble </a:t>
                </a:r>
                <a:r>
                  <a:rPr lang="de-DE" dirty="0" err="1" smtClean="0"/>
                  <a:t>exponential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deterministic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limit-deterministic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automata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and</a:t>
                </a:r>
                <a:endParaRPr lang="de-DE" dirty="0" smtClean="0"/>
              </a:p>
              <a:p>
                <a:pPr lvl="1"/>
                <a:r>
                  <a:rPr lang="de-DE" dirty="0" err="1"/>
                  <a:t>s</a:t>
                </a:r>
                <a:r>
                  <a:rPr lang="de-DE" dirty="0" err="1" smtClean="0"/>
                  <a:t>ingle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exponential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nondeterministic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automata</a:t>
                </a:r>
                <a:r>
                  <a:rPr lang="de-DE" dirty="0" smtClean="0"/>
                  <a:t>.</a:t>
                </a:r>
              </a:p>
              <a:p>
                <a:r>
                  <a:rPr lang="de-DE" dirty="0" smtClean="0">
                    <a:solidFill>
                      <a:schemeClr val="bg1"/>
                    </a:solidFill>
                  </a:rPr>
                  <a:t>Alternative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lvl="1"/>
                <a:r>
                  <a:rPr lang="de-DE" dirty="0" smtClean="0">
                    <a:solidFill>
                      <a:schemeClr val="bg1"/>
                    </a:solidFill>
                  </a:rPr>
                  <a:t>(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many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)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constructions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LTL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NBA </a:t>
                </a:r>
              </a:p>
              <a:p>
                <a:pPr lvl="1"/>
                <a:r>
                  <a:rPr lang="de-DE" dirty="0" err="1" smtClean="0">
                    <a:solidFill>
                      <a:schemeClr val="bg1"/>
                    </a:solidFill>
                  </a:rPr>
                  <a:t>Safra-Piterman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construction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LTL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DRA</a:t>
                </a:r>
              </a:p>
              <a:p>
                <a:pPr lvl="1"/>
                <a:r>
                  <a:rPr lang="de-DE" dirty="0" err="1" smtClean="0">
                    <a:solidFill>
                      <a:schemeClr val="bg1"/>
                    </a:solidFill>
                  </a:rPr>
                  <a:t>Courcoubetis-Yannakakis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construction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for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LTL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LDBA</a:t>
                </a:r>
                <a:endParaRPr lang="de-DE" dirty="0">
                  <a:solidFill>
                    <a:schemeClr val="bg1"/>
                  </a:solidFill>
                </a:endParaRPr>
              </a:p>
              <a:p>
                <a:pPr lvl="1"/>
                <a:endParaRPr lang="de-DE" dirty="0"/>
              </a:p>
              <a:p>
                <a:pPr lvl="1"/>
                <a:endParaRPr lang="de-DE" dirty="0" smtClean="0"/>
              </a:p>
              <a:p>
                <a:endParaRPr lang="de-D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40768"/>
                <a:ext cx="8784976" cy="5328592"/>
              </a:xfrm>
              <a:blipFill>
                <a:blip r:embed="rId2"/>
                <a:stretch>
                  <a:fillRect l="-1596" t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67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𝐅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𝐗𝐗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393"/>
              <p:cNvSpPr/>
              <p:nvPr/>
            </p:nvSpPr>
            <p:spPr>
              <a:xfrm>
                <a:off x="4104054" y="4084278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54" y="4084278"/>
                <a:ext cx="426722" cy="410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90"/>
              <p:cNvSpPr/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0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hape 391"/>
              <p:cNvSpPr/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blipFill>
                <a:blip r:embed="rId5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393"/>
              <p:cNvSpPr/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3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hape 390"/>
              <p:cNvSpPr/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8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378"/>
              <p:cNvSpPr/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0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hape 391"/>
          <p:cNvSpPr/>
          <p:nvPr/>
        </p:nvSpPr>
        <p:spPr>
          <a:xfrm>
            <a:off x="5588250" y="2301059"/>
            <a:ext cx="2768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hape 391"/>
              <p:cNvSpPr/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4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blipFill>
                <a:blip r:embed="rId9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390"/>
              <p:cNvSpPr/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5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hape 378"/>
              <p:cNvSpPr/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7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hape 378"/>
              <p:cNvSpPr/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𝐟𝐟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48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hape 378"/>
              <p:cNvSpPr/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9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hape 393"/>
              <p:cNvSpPr/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5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30" idx="4"/>
            <a:endCxn id="28" idx="0"/>
          </p:cNvCxnSpPr>
          <p:nvPr/>
        </p:nvCxnSpPr>
        <p:spPr>
          <a:xfrm flipH="1">
            <a:off x="3282571" y="2167887"/>
            <a:ext cx="977" cy="73518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3501008"/>
            <a:ext cx="0" cy="75213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5" idx="4"/>
            <a:endCxn id="49" idx="0"/>
          </p:cNvCxnSpPr>
          <p:nvPr/>
        </p:nvCxnSpPr>
        <p:spPr>
          <a:xfrm flipH="1">
            <a:off x="3278569" y="4771530"/>
            <a:ext cx="4002" cy="8307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6"/>
            <a:endCxn id="83" idx="2"/>
          </p:cNvCxnSpPr>
          <p:nvPr/>
        </p:nvCxnSpPr>
        <p:spPr>
          <a:xfrm>
            <a:off x="3562033" y="5887108"/>
            <a:ext cx="2171223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hape 378"/>
              <p:cNvSpPr/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𝐭𝐭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83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30" idx="6"/>
            <a:endCxn id="40" idx="2"/>
          </p:cNvCxnSpPr>
          <p:nvPr/>
        </p:nvCxnSpPr>
        <p:spPr>
          <a:xfrm>
            <a:off x="4087844" y="1868919"/>
            <a:ext cx="1636284" cy="1415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8" idx="6"/>
            <a:endCxn id="47" idx="2"/>
          </p:cNvCxnSpPr>
          <p:nvPr/>
        </p:nvCxnSpPr>
        <p:spPr>
          <a:xfrm>
            <a:off x="3971649" y="3202040"/>
            <a:ext cx="1752479" cy="214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5" idx="5"/>
            <a:endCxn id="83" idx="1"/>
          </p:cNvCxnSpPr>
          <p:nvPr/>
        </p:nvCxnSpPr>
        <p:spPr>
          <a:xfrm>
            <a:off x="3697306" y="4695614"/>
            <a:ext cx="2118975" cy="99009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Shape 391"/>
              <p:cNvSpPr/>
              <p:nvPr/>
            </p:nvSpPr>
            <p:spPr>
              <a:xfrm>
                <a:off x="3971649" y="5034855"/>
                <a:ext cx="706345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49" y="5034855"/>
                <a:ext cx="706345" cy="410369"/>
              </a:xfrm>
              <a:prstGeom prst="rect">
                <a:avLst/>
              </a:prstGeom>
              <a:blipFill>
                <a:blip r:embed="rId16"/>
                <a:stretch>
                  <a:fillRect r="-17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Shape 391"/>
              <p:cNvSpPr/>
              <p:nvPr/>
            </p:nvSpPr>
            <p:spPr>
              <a:xfrm>
                <a:off x="2544006" y="4920400"/>
                <a:ext cx="803858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2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06" y="4920400"/>
                <a:ext cx="803858" cy="45281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Curved Connector 128"/>
          <p:cNvCxnSpPr>
            <a:stCxn id="49" idx="4"/>
            <a:endCxn id="49" idx="2"/>
          </p:cNvCxnSpPr>
          <p:nvPr/>
        </p:nvCxnSpPr>
        <p:spPr>
          <a:xfrm rot="5400000" flipH="1">
            <a:off x="2994428" y="5887785"/>
            <a:ext cx="284817" cy="283464"/>
          </a:xfrm>
          <a:prstGeom prst="curvedConnector4">
            <a:avLst>
              <a:gd name="adj1" fmla="val -80262"/>
              <a:gd name="adj2" fmla="val 180645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5" idx="6"/>
            <a:endCxn id="48" idx="2"/>
          </p:cNvCxnSpPr>
          <p:nvPr/>
        </p:nvCxnSpPr>
        <p:spPr>
          <a:xfrm>
            <a:off x="3869095" y="4512335"/>
            <a:ext cx="896641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0" name="Curved Connector 179"/>
          <p:cNvCxnSpPr>
            <a:stCxn id="83" idx="6"/>
            <a:endCxn id="83" idx="4"/>
          </p:cNvCxnSpPr>
          <p:nvPr/>
        </p:nvCxnSpPr>
        <p:spPr>
          <a:xfrm flipH="1">
            <a:off x="6016720" y="5887108"/>
            <a:ext cx="283464" cy="284817"/>
          </a:xfrm>
          <a:prstGeom prst="curvedConnector4">
            <a:avLst>
              <a:gd name="adj1" fmla="val -80645"/>
              <a:gd name="adj2" fmla="val 180262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48" idx="6"/>
            <a:endCxn id="48" idx="4"/>
          </p:cNvCxnSpPr>
          <p:nvPr/>
        </p:nvCxnSpPr>
        <p:spPr>
          <a:xfrm flipH="1">
            <a:off x="5049200" y="4512335"/>
            <a:ext cx="283464" cy="284817"/>
          </a:xfrm>
          <a:prstGeom prst="curvedConnector4">
            <a:avLst>
              <a:gd name="adj1" fmla="val -67742"/>
              <a:gd name="adj2" fmla="val 157789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Shape 391"/>
              <p:cNvSpPr/>
              <p:nvPr/>
            </p:nvSpPr>
            <p:spPr>
              <a:xfrm>
                <a:off x="4499992" y="5877272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87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877272"/>
                <a:ext cx="276896" cy="410369"/>
              </a:xfrm>
              <a:prstGeom prst="rect">
                <a:avLst/>
              </a:prstGeom>
              <a:blipFill>
                <a:blip r:embed="rId18"/>
                <a:stretch>
                  <a:fillRect l="-6522" r="-8696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Shape 393"/>
              <p:cNvSpPr/>
              <p:nvPr/>
            </p:nvSpPr>
            <p:spPr>
              <a:xfrm>
                <a:off x="2417086" y="5887107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9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86" y="5887107"/>
                <a:ext cx="426722" cy="4528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Shape 393"/>
              <p:cNvSpPr/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1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blipFill>
                <a:blip r:embed="rId20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Shape 393"/>
              <p:cNvSpPr/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blipFill>
                <a:blip r:embed="rId21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7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𝐅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𝐗𝐗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393"/>
              <p:cNvSpPr/>
              <p:nvPr/>
            </p:nvSpPr>
            <p:spPr>
              <a:xfrm>
                <a:off x="4104054" y="4084278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54" y="4084278"/>
                <a:ext cx="426722" cy="410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hape 373"/>
              <p:cNvSpPr/>
              <p:nvPr/>
            </p:nvSpPr>
            <p:spPr>
              <a:xfrm>
                <a:off x="6084299" y="4253140"/>
                <a:ext cx="24746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Shap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99" y="4253140"/>
                <a:ext cx="247463" cy="410369"/>
              </a:xfrm>
              <a:prstGeom prst="rect">
                <a:avLst/>
              </a:prstGeom>
              <a:blipFill>
                <a:blip r:embed="rId4"/>
                <a:stretch>
                  <a:fillRect l="-4878" r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90"/>
              <p:cNvSpPr/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0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hape 391"/>
              <p:cNvSpPr/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blipFill>
                <a:blip r:embed="rId6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393"/>
              <p:cNvSpPr/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3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hape 390"/>
              <p:cNvSpPr/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8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378"/>
              <p:cNvSpPr/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0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hape 391"/>
          <p:cNvSpPr/>
          <p:nvPr/>
        </p:nvSpPr>
        <p:spPr>
          <a:xfrm>
            <a:off x="5588250" y="2301059"/>
            <a:ext cx="2768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hape 391"/>
              <p:cNvSpPr/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4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blipFill>
                <a:blip r:embed="rId10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390"/>
              <p:cNvSpPr/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5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hape 378"/>
              <p:cNvSpPr/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7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hape 378"/>
              <p:cNvSpPr/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𝐟𝐟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48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hape 378"/>
              <p:cNvSpPr/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9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hape 393"/>
              <p:cNvSpPr/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5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30" idx="4"/>
            <a:endCxn id="28" idx="0"/>
          </p:cNvCxnSpPr>
          <p:nvPr/>
        </p:nvCxnSpPr>
        <p:spPr>
          <a:xfrm flipH="1">
            <a:off x="3282571" y="2167887"/>
            <a:ext cx="977" cy="73518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3501008"/>
            <a:ext cx="0" cy="75213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5" idx="4"/>
            <a:endCxn id="49" idx="0"/>
          </p:cNvCxnSpPr>
          <p:nvPr/>
        </p:nvCxnSpPr>
        <p:spPr>
          <a:xfrm flipH="1">
            <a:off x="3278569" y="4771530"/>
            <a:ext cx="4002" cy="8307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6"/>
            <a:endCxn id="83" idx="2"/>
          </p:cNvCxnSpPr>
          <p:nvPr/>
        </p:nvCxnSpPr>
        <p:spPr>
          <a:xfrm>
            <a:off x="3562033" y="5887108"/>
            <a:ext cx="2171223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hape 378"/>
              <p:cNvSpPr/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𝐭𝐭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83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30" idx="6"/>
            <a:endCxn id="40" idx="2"/>
          </p:cNvCxnSpPr>
          <p:nvPr/>
        </p:nvCxnSpPr>
        <p:spPr>
          <a:xfrm>
            <a:off x="4087844" y="1868919"/>
            <a:ext cx="1636284" cy="1415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8" idx="6"/>
            <a:endCxn id="47" idx="2"/>
          </p:cNvCxnSpPr>
          <p:nvPr/>
        </p:nvCxnSpPr>
        <p:spPr>
          <a:xfrm>
            <a:off x="3971649" y="3202040"/>
            <a:ext cx="1752479" cy="214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5" idx="5"/>
            <a:endCxn id="83" idx="1"/>
          </p:cNvCxnSpPr>
          <p:nvPr/>
        </p:nvCxnSpPr>
        <p:spPr>
          <a:xfrm>
            <a:off x="3697306" y="4695614"/>
            <a:ext cx="2118975" cy="99009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Shape 391"/>
              <p:cNvSpPr/>
              <p:nvPr/>
            </p:nvSpPr>
            <p:spPr>
              <a:xfrm>
                <a:off x="3971649" y="5034855"/>
                <a:ext cx="706345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49" y="5034855"/>
                <a:ext cx="706345" cy="410369"/>
              </a:xfrm>
              <a:prstGeom prst="rect">
                <a:avLst/>
              </a:prstGeom>
              <a:blipFill>
                <a:blip r:embed="rId17"/>
                <a:stretch>
                  <a:fillRect r="-17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Shape 391"/>
              <p:cNvSpPr/>
              <p:nvPr/>
            </p:nvSpPr>
            <p:spPr>
              <a:xfrm>
                <a:off x="2544006" y="4920400"/>
                <a:ext cx="803858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2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06" y="4920400"/>
                <a:ext cx="803858" cy="4528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" name="Straight Arrow Connector 106"/>
          <p:cNvCxnSpPr>
            <a:stCxn id="47" idx="4"/>
            <a:endCxn id="83" idx="0"/>
          </p:cNvCxnSpPr>
          <p:nvPr/>
        </p:nvCxnSpPr>
        <p:spPr>
          <a:xfrm>
            <a:off x="6007592" y="3488999"/>
            <a:ext cx="9128" cy="211329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49" idx="4"/>
            <a:endCxn id="49" idx="2"/>
          </p:cNvCxnSpPr>
          <p:nvPr/>
        </p:nvCxnSpPr>
        <p:spPr>
          <a:xfrm rot="5400000" flipH="1">
            <a:off x="2994428" y="5887785"/>
            <a:ext cx="284817" cy="283464"/>
          </a:xfrm>
          <a:prstGeom prst="curvedConnector4">
            <a:avLst>
              <a:gd name="adj1" fmla="val -80262"/>
              <a:gd name="adj2" fmla="val 180645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47" idx="3"/>
            <a:endCxn id="48" idx="7"/>
          </p:cNvCxnSpPr>
          <p:nvPr/>
        </p:nvCxnSpPr>
        <p:spPr>
          <a:xfrm flipH="1">
            <a:off x="5249639" y="3405578"/>
            <a:ext cx="557514" cy="9053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5" idx="6"/>
            <a:endCxn id="48" idx="2"/>
          </p:cNvCxnSpPr>
          <p:nvPr/>
        </p:nvCxnSpPr>
        <p:spPr>
          <a:xfrm>
            <a:off x="3869095" y="4512335"/>
            <a:ext cx="896641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0" name="Curved Connector 179"/>
          <p:cNvCxnSpPr>
            <a:stCxn id="83" idx="6"/>
            <a:endCxn id="83" idx="4"/>
          </p:cNvCxnSpPr>
          <p:nvPr/>
        </p:nvCxnSpPr>
        <p:spPr>
          <a:xfrm flipH="1">
            <a:off x="6016720" y="5887108"/>
            <a:ext cx="283464" cy="284817"/>
          </a:xfrm>
          <a:prstGeom prst="curvedConnector4">
            <a:avLst>
              <a:gd name="adj1" fmla="val -80645"/>
              <a:gd name="adj2" fmla="val 180262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48" idx="6"/>
            <a:endCxn id="48" idx="4"/>
          </p:cNvCxnSpPr>
          <p:nvPr/>
        </p:nvCxnSpPr>
        <p:spPr>
          <a:xfrm flipH="1">
            <a:off x="5049200" y="4512335"/>
            <a:ext cx="283464" cy="284817"/>
          </a:xfrm>
          <a:prstGeom prst="curvedConnector4">
            <a:avLst>
              <a:gd name="adj1" fmla="val -67742"/>
              <a:gd name="adj2" fmla="val 157789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Shape 391"/>
              <p:cNvSpPr/>
              <p:nvPr/>
            </p:nvSpPr>
            <p:spPr>
              <a:xfrm>
                <a:off x="4499992" y="5877272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87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877272"/>
                <a:ext cx="276896" cy="410369"/>
              </a:xfrm>
              <a:prstGeom prst="rect">
                <a:avLst/>
              </a:prstGeom>
              <a:blipFill>
                <a:blip r:embed="rId19"/>
                <a:stretch>
                  <a:fillRect l="-6522" r="-8696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Shape 393"/>
              <p:cNvSpPr/>
              <p:nvPr/>
            </p:nvSpPr>
            <p:spPr>
              <a:xfrm>
                <a:off x="5119303" y="3396080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8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03" y="3396080"/>
                <a:ext cx="426722" cy="41036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Shape 393"/>
              <p:cNvSpPr/>
              <p:nvPr/>
            </p:nvSpPr>
            <p:spPr>
              <a:xfrm>
                <a:off x="2417086" y="5887107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9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86" y="5887107"/>
                <a:ext cx="426722" cy="45281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Shape 393"/>
              <p:cNvSpPr/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1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blipFill>
                <a:blip r:embed="rId22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Shape 393"/>
              <p:cNvSpPr/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blipFill>
                <a:blip r:embed="rId23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10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𝐅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∧</m:t>
                        </m:r>
                        <m:r>
                          <a:rPr lang="en-US" b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𝐗𝐗</m:t>
                        </m:r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393"/>
              <p:cNvSpPr/>
              <p:nvPr/>
            </p:nvSpPr>
            <p:spPr>
              <a:xfrm>
                <a:off x="4104054" y="4084278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54" y="4084278"/>
                <a:ext cx="426722" cy="410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hape 373"/>
              <p:cNvSpPr/>
              <p:nvPr/>
            </p:nvSpPr>
            <p:spPr>
              <a:xfrm>
                <a:off x="6084299" y="4253140"/>
                <a:ext cx="24746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Shap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99" y="4253140"/>
                <a:ext cx="247463" cy="410369"/>
              </a:xfrm>
              <a:prstGeom prst="rect">
                <a:avLst/>
              </a:prstGeom>
              <a:blipFill>
                <a:blip r:embed="rId4"/>
                <a:stretch>
                  <a:fillRect l="-4878" r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90"/>
              <p:cNvSpPr/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0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hape 391"/>
              <p:cNvSpPr/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blipFill>
                <a:blip r:embed="rId6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393"/>
              <p:cNvSpPr/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3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hape 390"/>
              <p:cNvSpPr/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8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378"/>
              <p:cNvSpPr/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0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hape 391"/>
          <p:cNvSpPr/>
          <p:nvPr/>
        </p:nvSpPr>
        <p:spPr>
          <a:xfrm>
            <a:off x="5588250" y="2301059"/>
            <a:ext cx="2768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hape 393"/>
              <p:cNvSpPr/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36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hape 391"/>
              <p:cNvSpPr/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4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blipFill>
                <a:blip r:embed="rId11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390"/>
              <p:cNvSpPr/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5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hape 378"/>
              <p:cNvSpPr/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7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hape 378"/>
              <p:cNvSpPr/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𝐟𝐟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48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hape 378"/>
              <p:cNvSpPr/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9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hape 393"/>
              <p:cNvSpPr/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5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30" idx="4"/>
            <a:endCxn id="28" idx="0"/>
          </p:cNvCxnSpPr>
          <p:nvPr/>
        </p:nvCxnSpPr>
        <p:spPr>
          <a:xfrm flipH="1">
            <a:off x="3282571" y="2167887"/>
            <a:ext cx="977" cy="73518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3501008"/>
            <a:ext cx="0" cy="75213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5" idx="4"/>
            <a:endCxn id="49" idx="0"/>
          </p:cNvCxnSpPr>
          <p:nvPr/>
        </p:nvCxnSpPr>
        <p:spPr>
          <a:xfrm flipH="1">
            <a:off x="3278569" y="4771530"/>
            <a:ext cx="4002" cy="8307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6"/>
            <a:endCxn id="83" idx="2"/>
          </p:cNvCxnSpPr>
          <p:nvPr/>
        </p:nvCxnSpPr>
        <p:spPr>
          <a:xfrm>
            <a:off x="3562033" y="5887108"/>
            <a:ext cx="2171223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hape 378"/>
              <p:cNvSpPr/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𝐭𝐭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83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30" idx="6"/>
            <a:endCxn id="40" idx="2"/>
          </p:cNvCxnSpPr>
          <p:nvPr/>
        </p:nvCxnSpPr>
        <p:spPr>
          <a:xfrm>
            <a:off x="4087844" y="1868919"/>
            <a:ext cx="1636284" cy="1415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8" idx="6"/>
            <a:endCxn id="47" idx="2"/>
          </p:cNvCxnSpPr>
          <p:nvPr/>
        </p:nvCxnSpPr>
        <p:spPr>
          <a:xfrm>
            <a:off x="3971649" y="3202040"/>
            <a:ext cx="1752479" cy="214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5" idx="5"/>
            <a:endCxn id="83" idx="1"/>
          </p:cNvCxnSpPr>
          <p:nvPr/>
        </p:nvCxnSpPr>
        <p:spPr>
          <a:xfrm>
            <a:off x="3697306" y="4695614"/>
            <a:ext cx="2118975" cy="99009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Shape 391"/>
              <p:cNvSpPr/>
              <p:nvPr/>
            </p:nvSpPr>
            <p:spPr>
              <a:xfrm>
                <a:off x="3971649" y="5034855"/>
                <a:ext cx="706345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49" y="5034855"/>
                <a:ext cx="706345" cy="410369"/>
              </a:xfrm>
              <a:prstGeom prst="rect">
                <a:avLst/>
              </a:prstGeom>
              <a:blipFill>
                <a:blip r:embed="rId18"/>
                <a:stretch>
                  <a:fillRect r="-17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Shape 391"/>
              <p:cNvSpPr/>
              <p:nvPr/>
            </p:nvSpPr>
            <p:spPr>
              <a:xfrm>
                <a:off x="2544006" y="4920400"/>
                <a:ext cx="803858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2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06" y="4920400"/>
                <a:ext cx="803858" cy="4528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>
            <a:stCxn id="40" idx="4"/>
            <a:endCxn id="47" idx="0"/>
          </p:cNvCxnSpPr>
          <p:nvPr/>
        </p:nvCxnSpPr>
        <p:spPr>
          <a:xfrm>
            <a:off x="6007592" y="2167887"/>
            <a:ext cx="0" cy="75147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7" idx="4"/>
            <a:endCxn id="83" idx="0"/>
          </p:cNvCxnSpPr>
          <p:nvPr/>
        </p:nvCxnSpPr>
        <p:spPr>
          <a:xfrm>
            <a:off x="6007592" y="3488999"/>
            <a:ext cx="9128" cy="211329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49" idx="4"/>
            <a:endCxn id="49" idx="2"/>
          </p:cNvCxnSpPr>
          <p:nvPr/>
        </p:nvCxnSpPr>
        <p:spPr>
          <a:xfrm rot="5400000" flipH="1">
            <a:off x="2994428" y="5887785"/>
            <a:ext cx="284817" cy="283464"/>
          </a:xfrm>
          <a:prstGeom prst="curvedConnector4">
            <a:avLst>
              <a:gd name="adj1" fmla="val -80262"/>
              <a:gd name="adj2" fmla="val 180645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47" idx="3"/>
            <a:endCxn id="48" idx="7"/>
          </p:cNvCxnSpPr>
          <p:nvPr/>
        </p:nvCxnSpPr>
        <p:spPr>
          <a:xfrm flipH="1">
            <a:off x="5249639" y="3405578"/>
            <a:ext cx="557514" cy="9053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5" idx="6"/>
            <a:endCxn id="48" idx="2"/>
          </p:cNvCxnSpPr>
          <p:nvPr/>
        </p:nvCxnSpPr>
        <p:spPr>
          <a:xfrm>
            <a:off x="3869095" y="4512335"/>
            <a:ext cx="896641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0" name="Curved Connector 179"/>
          <p:cNvCxnSpPr>
            <a:stCxn id="83" idx="6"/>
            <a:endCxn id="83" idx="4"/>
          </p:cNvCxnSpPr>
          <p:nvPr/>
        </p:nvCxnSpPr>
        <p:spPr>
          <a:xfrm flipH="1">
            <a:off x="6016720" y="5887108"/>
            <a:ext cx="283464" cy="284817"/>
          </a:xfrm>
          <a:prstGeom prst="curvedConnector4">
            <a:avLst>
              <a:gd name="adj1" fmla="val -80645"/>
              <a:gd name="adj2" fmla="val 180262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48" idx="6"/>
            <a:endCxn id="48" idx="4"/>
          </p:cNvCxnSpPr>
          <p:nvPr/>
        </p:nvCxnSpPr>
        <p:spPr>
          <a:xfrm flipH="1">
            <a:off x="5049200" y="4512335"/>
            <a:ext cx="283464" cy="284817"/>
          </a:xfrm>
          <a:prstGeom prst="curvedConnector4">
            <a:avLst>
              <a:gd name="adj1" fmla="val -67742"/>
              <a:gd name="adj2" fmla="val 157789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Shape 391"/>
              <p:cNvSpPr/>
              <p:nvPr/>
            </p:nvSpPr>
            <p:spPr>
              <a:xfrm>
                <a:off x="4499992" y="5877272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87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877272"/>
                <a:ext cx="276896" cy="410369"/>
              </a:xfrm>
              <a:prstGeom prst="rect">
                <a:avLst/>
              </a:prstGeom>
              <a:blipFill>
                <a:blip r:embed="rId20"/>
                <a:stretch>
                  <a:fillRect l="-6522" r="-8696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Shape 393"/>
              <p:cNvSpPr/>
              <p:nvPr/>
            </p:nvSpPr>
            <p:spPr>
              <a:xfrm>
                <a:off x="5119303" y="3396080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8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03" y="3396080"/>
                <a:ext cx="426722" cy="41036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Shape 393"/>
              <p:cNvSpPr/>
              <p:nvPr/>
            </p:nvSpPr>
            <p:spPr>
              <a:xfrm>
                <a:off x="2417086" y="5887107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9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86" y="5887107"/>
                <a:ext cx="426722" cy="45281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Shape 393"/>
              <p:cNvSpPr/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1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blipFill>
                <a:blip r:embed="rId23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Shape 393"/>
              <p:cNvSpPr/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blipFill>
                <a:blip r:embed="rId24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11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46640" cy="3602831"/>
          </a:xfrm>
          <a:noFill/>
        </p:spPr>
        <p:txBody>
          <a:bodyPr>
            <a:normAutofit/>
          </a:bodyPr>
          <a:lstStyle/>
          <a:p>
            <a:r>
              <a:rPr lang="de-DE" dirty="0" err="1" smtClean="0"/>
              <a:t>Automata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„easy“ </a:t>
            </a:r>
            <a:br>
              <a:rPr lang="de-DE" dirty="0" smtClean="0"/>
            </a:br>
            <a:r>
              <a:rPr lang="de-DE" dirty="0" err="1" smtClean="0"/>
              <a:t>fragments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LTL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95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 smtClean="0"/>
              <a:t>Büchi</a:t>
            </a:r>
            <a:r>
              <a:rPr lang="de-DE" sz="3600" dirty="0" smtClean="0"/>
              <a:t>, </a:t>
            </a:r>
            <a:r>
              <a:rPr lang="de-DE" sz="3600" dirty="0" err="1" smtClean="0"/>
              <a:t>co-Büchi</a:t>
            </a:r>
            <a:r>
              <a:rPr lang="de-DE" sz="3600" dirty="0" smtClean="0"/>
              <a:t>, Rabin …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484784"/>
                <a:ext cx="8928992" cy="5112568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de-DE" sz="2800" dirty="0" err="1" smtClean="0"/>
                  <a:t>Differ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only</a:t>
                </a:r>
                <a:r>
                  <a:rPr lang="de-DE" sz="2800" dirty="0" smtClean="0"/>
                  <a:t> in </a:t>
                </a:r>
                <a:r>
                  <a:rPr lang="de-DE" sz="2800" dirty="0" err="1" smtClean="0"/>
                  <a:t>the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acceptance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condition</a:t>
                </a:r>
                <a:endParaRPr lang="de-DE" sz="2800" dirty="0" smtClean="0"/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  <a:tabLst>
                    <a:tab pos="1943100" algn="l"/>
                  </a:tabLst>
                </a:pPr>
                <a:r>
                  <a:rPr lang="de-DE" sz="2400" dirty="0" err="1" smtClean="0"/>
                  <a:t>Büchi</a:t>
                </a:r>
                <a:r>
                  <a:rPr lang="de-DE" sz="2400" dirty="0" smtClean="0"/>
                  <a:t>: 	</a:t>
                </a:r>
                <a:r>
                  <a:rPr lang="de-DE" sz="2400" dirty="0" err="1" smtClean="0"/>
                  <a:t>set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accepting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states</a:t>
                </a:r>
                <a:r>
                  <a:rPr lang="de-DE" sz="2400" dirty="0" smtClean="0"/>
                  <a:t> must </a:t>
                </a:r>
                <a:r>
                  <a:rPr lang="de-DE" sz="2400" dirty="0" err="1" smtClean="0"/>
                  <a:t>be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visited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infinitely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often</a:t>
                </a:r>
                <a:endParaRPr lang="de-DE" sz="2400" dirty="0" smtClean="0"/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  <a:tabLst>
                    <a:tab pos="1943100" algn="l"/>
                  </a:tabLst>
                </a:pPr>
                <a:r>
                  <a:rPr lang="de-DE" sz="2400" dirty="0" smtClean="0"/>
                  <a:t>Co-</a:t>
                </a:r>
                <a:r>
                  <a:rPr lang="de-DE" sz="2400" dirty="0" err="1" smtClean="0"/>
                  <a:t>Büchi</a:t>
                </a:r>
                <a:r>
                  <a:rPr lang="de-DE" sz="2400" dirty="0" smtClean="0"/>
                  <a:t>: </a:t>
                </a:r>
                <a:r>
                  <a:rPr lang="de-DE" sz="2400" dirty="0"/>
                  <a:t>	</a:t>
                </a:r>
                <a:r>
                  <a:rPr lang="de-DE" sz="2400" dirty="0" err="1"/>
                  <a:t>set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accepting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states</a:t>
                </a:r>
                <a:r>
                  <a:rPr lang="de-DE" sz="2400" dirty="0"/>
                  <a:t> must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visited</a:t>
                </a:r>
                <a:r>
                  <a:rPr lang="de-DE" sz="2400" dirty="0"/>
                  <a:t> </a:t>
                </a:r>
                <a:r>
                  <a:rPr lang="de-DE" sz="2400" dirty="0" err="1" smtClean="0"/>
                  <a:t>finitely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often</a:t>
                </a:r>
                <a:endParaRPr lang="de-DE" sz="2400" dirty="0" smtClean="0"/>
              </a:p>
              <a:p>
                <a:pPr lvl="1">
                  <a:lnSpc>
                    <a:spcPct val="120000"/>
                  </a:lnSpc>
                  <a:spcBef>
                    <a:spcPts val="600"/>
                  </a:spcBef>
                  <a:tabLst>
                    <a:tab pos="1943100" algn="l"/>
                  </a:tabLst>
                </a:pPr>
                <a:r>
                  <a:rPr lang="de-DE" sz="2400" dirty="0" smtClean="0"/>
                  <a:t>Rabin: 	</a:t>
                </a:r>
                <a:r>
                  <a:rPr lang="de-DE" sz="2400" dirty="0" err="1">
                    <a:solidFill>
                      <a:srgbClr val="C00000"/>
                    </a:solidFill>
                  </a:rPr>
                  <a:t>a</a:t>
                </a:r>
                <a:r>
                  <a:rPr lang="de-DE" sz="2400" dirty="0" err="1" smtClean="0">
                    <a:solidFill>
                      <a:srgbClr val="C00000"/>
                    </a:solidFill>
                  </a:rPr>
                  <a:t>cceptance</a:t>
                </a:r>
                <a:r>
                  <a:rPr lang="de-DE" sz="2400" dirty="0" smtClean="0">
                    <a:solidFill>
                      <a:srgbClr val="C00000"/>
                    </a:solidFill>
                  </a:rPr>
                  <a:t> pair:</a:t>
                </a:r>
                <a:r>
                  <a:rPr lang="de-DE" sz="2400" dirty="0" smtClean="0"/>
                  <a:t> pair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de-D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de-DE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400" dirty="0"/>
                  <a:t>of </a:t>
                </a:r>
                <a:r>
                  <a:rPr lang="de-DE" sz="2400" dirty="0" err="1"/>
                  <a:t>sets</a:t>
                </a:r>
                <a:r>
                  <a:rPr lang="de-DE" sz="2400" dirty="0"/>
                  <a:t> </a:t>
                </a:r>
                <a:r>
                  <a:rPr lang="de-DE" sz="2400" dirty="0" err="1" smtClean="0"/>
                  <a:t>of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states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where</a:t>
                </a:r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:r>
                  <a:rPr lang="de-DE" sz="2400" dirty="0" smtClean="0"/>
                  <a:t>	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smtClean="0"/>
                  <a:t>must </a:t>
                </a:r>
                <a:r>
                  <a:rPr lang="de-DE" sz="2400" dirty="0" err="1" smtClean="0"/>
                  <a:t>be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visited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only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finitely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often</a:t>
                </a:r>
                <a:r>
                  <a:rPr lang="de-DE" sz="2400" dirty="0"/>
                  <a:t>,</a:t>
                </a:r>
                <a:r>
                  <a:rPr lang="de-DE" sz="2400" dirty="0" smtClean="0"/>
                  <a:t> </a:t>
                </a:r>
                <a:r>
                  <a:rPr lang="de-DE" sz="2400" dirty="0" err="1"/>
                  <a:t>and</a:t>
                </a:r>
                <a:r>
                  <a:rPr lang="de-DE" sz="2400" dirty="0"/>
                  <a:t> </a:t>
                </a:r>
                <a:r>
                  <a:rPr lang="de-DE" sz="2400" dirty="0" smtClean="0"/>
                  <a:t/>
                </a:r>
                <a:br>
                  <a:rPr lang="de-DE" sz="2400" dirty="0" smtClean="0"/>
                </a:br>
                <a:r>
                  <a:rPr lang="de-DE" sz="2400" dirty="0" smtClean="0"/>
                  <a:t>	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de-DE" sz="2400" dirty="0"/>
                  <a:t> must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visited</a:t>
                </a:r>
                <a:r>
                  <a:rPr lang="de-DE" sz="2400" dirty="0"/>
                  <a:t> </a:t>
                </a:r>
                <a:r>
                  <a:rPr lang="de-DE" sz="2400" dirty="0" err="1" smtClean="0"/>
                  <a:t>infinitely</a:t>
                </a:r>
                <a:r>
                  <a:rPr lang="de-DE" sz="2400" dirty="0" smtClean="0"/>
                  <a:t> </a:t>
                </a:r>
                <a:r>
                  <a:rPr lang="de-DE" sz="2400" dirty="0" err="1" smtClean="0"/>
                  <a:t>often</a:t>
                </a:r>
                <a:r>
                  <a:rPr lang="de-DE" sz="2400" dirty="0" smtClean="0"/>
                  <a:t>.</a:t>
                </a:r>
                <a:endParaRPr lang="de-DE" sz="2400" dirty="0"/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  <a:tabLst>
                    <a:tab pos="1943100" algn="l"/>
                  </a:tabLst>
                </a:pPr>
                <a:r>
                  <a:rPr lang="de-DE" sz="2800" dirty="0" smtClean="0">
                    <a:solidFill>
                      <a:srgbClr val="C00000"/>
                    </a:solidFill>
                  </a:rPr>
                  <a:t>	</a:t>
                </a:r>
                <a:r>
                  <a:rPr lang="de-DE" sz="2200" dirty="0" smtClean="0">
                    <a:solidFill>
                      <a:srgbClr val="C00000"/>
                    </a:solidFill>
                  </a:rPr>
                  <a:t>Rabin </a:t>
                </a:r>
                <a:r>
                  <a:rPr lang="de-DE" sz="2200" dirty="0" err="1" smtClean="0">
                    <a:solidFill>
                      <a:srgbClr val="C00000"/>
                    </a:solidFill>
                  </a:rPr>
                  <a:t>acceptance</a:t>
                </a:r>
                <a:r>
                  <a:rPr lang="de-DE" sz="2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2200" dirty="0" err="1" smtClean="0">
                    <a:solidFill>
                      <a:srgbClr val="C00000"/>
                    </a:solidFill>
                  </a:rPr>
                  <a:t>condition</a:t>
                </a:r>
                <a:r>
                  <a:rPr lang="de-DE" sz="2200" dirty="0" smtClean="0"/>
                  <a:t>: </a:t>
                </a:r>
                <a:r>
                  <a:rPr lang="de-DE" sz="2200" dirty="0" err="1" smtClean="0"/>
                  <a:t>set</a:t>
                </a:r>
                <a:r>
                  <a:rPr lang="de-DE" sz="2200" dirty="0" smtClean="0"/>
                  <a:t> </a:t>
                </a:r>
                <a:r>
                  <a:rPr lang="de-DE" sz="2200" dirty="0"/>
                  <a:t>of pairs</a:t>
                </a:r>
                <a:r>
                  <a:rPr lang="de-DE" sz="2200" dirty="0" smtClean="0"/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solidFill>
                          <a:srgbClr val="0070C0"/>
                        </a:solidFill>
                        <a:latin typeface="Cambria Math"/>
                      </a:rPr>
                      <m:t>{ </m:t>
                    </m:r>
                    <m:d>
                      <m:dPr>
                        <m:begChr m:val="⟨"/>
                        <m:endChr m:val="⟩"/>
                        <m:ctrlPr>
                          <a:rPr lang="de-DE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de-DE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sz="2200">
                        <a:solidFill>
                          <a:srgbClr val="0070C0"/>
                        </a:solidFill>
                        <a:latin typeface="Cambria Math"/>
                      </a:rPr>
                      <m:t>, …,</m:t>
                    </m:r>
                    <m:d>
                      <m:dPr>
                        <m:begChr m:val="⟨"/>
                        <m:endChr m:val="⟩"/>
                        <m:ctrlPr>
                          <a:rPr lang="de-DE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de-DE" sz="2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de-DE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de-DE" sz="22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de-DE" sz="2200" i="1">
                        <a:solidFill>
                          <a:srgbClr val="0070C0"/>
                        </a:solidFill>
                        <a:latin typeface="Cambria Math"/>
                      </a:rPr>
                      <m:t> }</m:t>
                    </m:r>
                  </m:oMath>
                </a14:m>
                <a:r>
                  <a:rPr lang="de-DE" sz="2200" dirty="0" smtClean="0"/>
                  <a:t> 	</a:t>
                </a:r>
                <a:r>
                  <a:rPr lang="de-DE" sz="2200" dirty="0" err="1" smtClean="0"/>
                  <a:t>interpreted</a:t>
                </a:r>
                <a:r>
                  <a:rPr lang="de-DE" sz="2200" dirty="0" smtClean="0"/>
                  <a:t> </a:t>
                </a:r>
                <a:r>
                  <a:rPr lang="de-DE" sz="2200" dirty="0" err="1" smtClean="0"/>
                  <a:t>disjunctively</a:t>
                </a:r>
                <a:r>
                  <a:rPr lang="de-DE" sz="2200" dirty="0" smtClean="0"/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de-DE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de-DE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de-DE" sz="2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∨⋯∨(</m:t>
                    </m:r>
                    <m:sSub>
                      <m:sSubPr>
                        <m:ctrlPr>
                          <a:rPr lang="de-DE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e-DE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sz="2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de-DE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dirty="0" smtClean="0"/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de-DE" sz="2800" dirty="0" err="1" smtClean="0"/>
                  <a:t>Büchi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and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co-Büchi</a:t>
                </a:r>
                <a:r>
                  <a:rPr lang="de-DE" sz="2800" dirty="0"/>
                  <a:t> </a:t>
                </a:r>
                <a:r>
                  <a:rPr lang="de-DE" sz="2800" dirty="0" err="1" smtClean="0"/>
                  <a:t>are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particular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cases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 Rabin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de-DE" sz="2800" dirty="0" smtClean="0"/>
                  <a:t>NRAs </a:t>
                </a:r>
                <a:r>
                  <a:rPr lang="de-DE" sz="2800" dirty="0" err="1" smtClean="0"/>
                  <a:t>and</a:t>
                </a:r>
                <a:r>
                  <a:rPr lang="de-DE" sz="2800" dirty="0" smtClean="0"/>
                  <a:t> DRAs </a:t>
                </a:r>
                <a:r>
                  <a:rPr lang="de-DE" sz="2800" dirty="0" err="1" smtClean="0"/>
                  <a:t>area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closed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under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union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and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intersection</a:t>
                </a:r>
                <a:r>
                  <a:rPr lang="de-DE" sz="2800" dirty="0" smtClean="0"/>
                  <a:t>.</a:t>
                </a:r>
                <a:endParaRPr lang="de-DE" sz="2800" dirty="0"/>
              </a:p>
            </p:txBody>
          </p:sp>
        </mc:Choice>
        <mc:Fallback xmlns="">
          <p:sp>
            <p:nvSpPr>
              <p:cNvPr id="12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484784"/>
                <a:ext cx="8928992" cy="5112568"/>
              </a:xfrm>
              <a:blipFill>
                <a:blip r:embed="rId2"/>
                <a:stretch>
                  <a:fillRect l="-1093" t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1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de-DE" i="1">
                          <a:latin typeface="Cambria Math" panose="02040503050406030204" pitchFamily="18" charset="0"/>
                        </a:rPr>
                        <m:t>LTL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40768"/>
                <a:ext cx="8928992" cy="3672408"/>
              </a:xfrm>
            </p:spPr>
            <p:txBody>
              <a:bodyPr>
                <a:normAutofit/>
              </a:bodyPr>
              <a:lstStyle/>
              <a:p>
                <a:pPr marL="401638" indent="-401638">
                  <a:spcBef>
                    <a:spcPts val="1200"/>
                  </a:spcBef>
                  <a:tabLst>
                    <a:tab pos="1600200" algn="l"/>
                  </a:tabLst>
                </a:pP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: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:r>
                  <a:rPr lang="de-DE" dirty="0"/>
                  <a:t>LTL </a:t>
                </a:r>
                <a:r>
                  <a:rPr lang="de-DE" dirty="0" err="1"/>
                  <a:t>formulas</a:t>
                </a:r>
                <a:r>
                  <a:rPr lang="de-DE" dirty="0"/>
                  <a:t> 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least </a:t>
                </a:r>
                <a:r>
                  <a:rPr lang="de-DE" dirty="0" err="1"/>
                  <a:t>fixed</a:t>
                </a:r>
                <a:r>
                  <a:rPr lang="de-DE" dirty="0"/>
                  <a:t> </a:t>
                </a:r>
                <a:r>
                  <a:rPr lang="de-DE" dirty="0" err="1"/>
                  <a:t>point</a:t>
                </a:r>
                <a:r>
                  <a:rPr lang="de-DE" dirty="0"/>
                  <a:t> 		</a:t>
                </a:r>
                <a:r>
                  <a:rPr lang="de-DE" dirty="0" err="1"/>
                  <a:t>operators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dirty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 dirty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de-DE" dirty="0"/>
                  <a:t>).</a:t>
                </a:r>
              </a:p>
              <a:p>
                <a:pPr>
                  <a:spcBef>
                    <a:spcPts val="1200"/>
                  </a:spcBef>
                </a:pPr>
                <a:r>
                  <a:rPr lang="de-DE" dirty="0" smtClean="0">
                    <a:solidFill>
                      <a:srgbClr val="FF0000"/>
                    </a:solidFill>
                  </a:rPr>
                  <a:t>Theorem.</a:t>
                </a:r>
                <a:r>
                  <a:rPr lang="de-DE" dirty="0"/>
                  <a:t> </a:t>
                </a:r>
                <a:r>
                  <a:rPr lang="de-DE" dirty="0" err="1" smtClean="0"/>
                  <a:t>Let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be a formula of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smtClean="0"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. The following statements are equivalent:</a:t>
                </a:r>
              </a:p>
              <a:p>
                <a:pPr marL="862013" indent="-3175">
                  <a:spcBef>
                    <a:spcPts val="1200"/>
                  </a:spcBef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de-DE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862013" indent="-3175">
                  <a:spcBef>
                    <a:spcPts val="1200"/>
                  </a:spcBef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dirty="0" smtClean="0"/>
              </a:p>
              <a:p>
                <a:pPr marL="347663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40768"/>
                <a:ext cx="8928992" cy="3672408"/>
              </a:xfrm>
              <a:blipFill>
                <a:blip r:embed="rId3"/>
                <a:stretch>
                  <a:fillRect l="-1571" t="-1993" b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503040" y="4437112"/>
            <a:ext cx="8640960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6038" indent="-457200">
              <a:spcBef>
                <a:spcPts val="1200"/>
              </a:spcBef>
              <a:buClr>
                <a:schemeClr val="tx1"/>
              </a:buClr>
            </a:pPr>
            <a:endParaRPr lang="en-US" dirty="0" smtClean="0"/>
          </a:p>
          <a:p>
            <a:pPr marL="347663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A DBA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𝐅</m:t>
                    </m:r>
                    <m:r>
                      <a:rPr lang="en-US" i="1" dirty="0">
                        <a:latin typeface="Cambria Math"/>
                      </a:rPr>
                      <m:t>𝑏</m:t>
                    </m:r>
                    <m:r>
                      <a:rPr lang="en-US" i="1" dirty="0">
                        <a:latin typeface="Cambria Math"/>
                      </a:rPr>
                      <m:t>∧</m:t>
                    </m:r>
                    <m:r>
                      <a:rPr lang="en-US" b="1" dirty="0">
                        <a:latin typeface="Cambria Math"/>
                      </a:rPr>
                      <m:t>𝐗𝐗</m:t>
                    </m:r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393"/>
              <p:cNvSpPr/>
              <p:nvPr/>
            </p:nvSpPr>
            <p:spPr>
              <a:xfrm>
                <a:off x="4104054" y="4084278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54" y="4084278"/>
                <a:ext cx="426722" cy="410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hape 373"/>
              <p:cNvSpPr/>
              <p:nvPr/>
            </p:nvSpPr>
            <p:spPr>
              <a:xfrm>
                <a:off x="6084299" y="4253140"/>
                <a:ext cx="24746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Shap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99" y="4253140"/>
                <a:ext cx="247463" cy="410369"/>
              </a:xfrm>
              <a:prstGeom prst="rect">
                <a:avLst/>
              </a:prstGeom>
              <a:blipFill>
                <a:blip r:embed="rId4"/>
                <a:stretch>
                  <a:fillRect l="-4878" r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90"/>
              <p:cNvSpPr/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0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hape 391"/>
              <p:cNvSpPr/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blipFill>
                <a:blip r:embed="rId6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393"/>
              <p:cNvSpPr/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3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hape 390"/>
              <p:cNvSpPr/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8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378"/>
              <p:cNvSpPr/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0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hape 391"/>
          <p:cNvSpPr/>
          <p:nvPr/>
        </p:nvSpPr>
        <p:spPr>
          <a:xfrm>
            <a:off x="5588250" y="2301059"/>
            <a:ext cx="2768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hape 393"/>
              <p:cNvSpPr/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36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hape 391"/>
              <p:cNvSpPr/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4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blipFill>
                <a:blip r:embed="rId11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390"/>
              <p:cNvSpPr/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5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hape 378"/>
              <p:cNvSpPr/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7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hape 378"/>
              <p:cNvSpPr/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𝐟𝐟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48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hape 378"/>
              <p:cNvSpPr/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9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hape 393"/>
              <p:cNvSpPr/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5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30" idx="4"/>
            <a:endCxn id="28" idx="0"/>
          </p:cNvCxnSpPr>
          <p:nvPr/>
        </p:nvCxnSpPr>
        <p:spPr>
          <a:xfrm flipH="1">
            <a:off x="3282571" y="2167887"/>
            <a:ext cx="977" cy="73518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3501008"/>
            <a:ext cx="0" cy="75213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5" idx="4"/>
            <a:endCxn id="49" idx="0"/>
          </p:cNvCxnSpPr>
          <p:nvPr/>
        </p:nvCxnSpPr>
        <p:spPr>
          <a:xfrm flipH="1">
            <a:off x="3278569" y="4771530"/>
            <a:ext cx="4002" cy="8307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6"/>
            <a:endCxn id="83" idx="2"/>
          </p:cNvCxnSpPr>
          <p:nvPr/>
        </p:nvCxnSpPr>
        <p:spPr>
          <a:xfrm>
            <a:off x="3562033" y="5887108"/>
            <a:ext cx="2171223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hape 378"/>
              <p:cNvSpPr/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𝐭𝐭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83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30" idx="6"/>
            <a:endCxn id="40" idx="2"/>
          </p:cNvCxnSpPr>
          <p:nvPr/>
        </p:nvCxnSpPr>
        <p:spPr>
          <a:xfrm>
            <a:off x="4087844" y="1868919"/>
            <a:ext cx="1636284" cy="1415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8" idx="6"/>
            <a:endCxn id="47" idx="2"/>
          </p:cNvCxnSpPr>
          <p:nvPr/>
        </p:nvCxnSpPr>
        <p:spPr>
          <a:xfrm>
            <a:off x="3971649" y="3202040"/>
            <a:ext cx="1752479" cy="214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5" idx="5"/>
            <a:endCxn id="83" idx="1"/>
          </p:cNvCxnSpPr>
          <p:nvPr/>
        </p:nvCxnSpPr>
        <p:spPr>
          <a:xfrm>
            <a:off x="3697306" y="4695614"/>
            <a:ext cx="2118975" cy="99009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Shape 391"/>
              <p:cNvSpPr/>
              <p:nvPr/>
            </p:nvSpPr>
            <p:spPr>
              <a:xfrm>
                <a:off x="3971649" y="5034855"/>
                <a:ext cx="706345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49" y="5034855"/>
                <a:ext cx="706345" cy="410369"/>
              </a:xfrm>
              <a:prstGeom prst="rect">
                <a:avLst/>
              </a:prstGeom>
              <a:blipFill>
                <a:blip r:embed="rId18"/>
                <a:stretch>
                  <a:fillRect r="-17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Shape 391"/>
              <p:cNvSpPr/>
              <p:nvPr/>
            </p:nvSpPr>
            <p:spPr>
              <a:xfrm>
                <a:off x="2544006" y="4920400"/>
                <a:ext cx="803858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2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06" y="4920400"/>
                <a:ext cx="803858" cy="4528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>
            <a:stCxn id="40" idx="4"/>
            <a:endCxn id="47" idx="0"/>
          </p:cNvCxnSpPr>
          <p:nvPr/>
        </p:nvCxnSpPr>
        <p:spPr>
          <a:xfrm>
            <a:off x="6007592" y="2167887"/>
            <a:ext cx="0" cy="75147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7" idx="4"/>
            <a:endCxn id="83" idx="0"/>
          </p:cNvCxnSpPr>
          <p:nvPr/>
        </p:nvCxnSpPr>
        <p:spPr>
          <a:xfrm>
            <a:off x="6007592" y="3488999"/>
            <a:ext cx="9128" cy="211329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49" idx="4"/>
            <a:endCxn id="49" idx="2"/>
          </p:cNvCxnSpPr>
          <p:nvPr/>
        </p:nvCxnSpPr>
        <p:spPr>
          <a:xfrm rot="5400000" flipH="1">
            <a:off x="2994428" y="5887785"/>
            <a:ext cx="284817" cy="283464"/>
          </a:xfrm>
          <a:prstGeom prst="curvedConnector4">
            <a:avLst>
              <a:gd name="adj1" fmla="val -80262"/>
              <a:gd name="adj2" fmla="val 180645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47" idx="3"/>
            <a:endCxn id="48" idx="7"/>
          </p:cNvCxnSpPr>
          <p:nvPr/>
        </p:nvCxnSpPr>
        <p:spPr>
          <a:xfrm flipH="1">
            <a:off x="5249639" y="3405578"/>
            <a:ext cx="557514" cy="9053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5" idx="6"/>
            <a:endCxn id="48" idx="2"/>
          </p:cNvCxnSpPr>
          <p:nvPr/>
        </p:nvCxnSpPr>
        <p:spPr>
          <a:xfrm>
            <a:off x="3869095" y="4512335"/>
            <a:ext cx="896641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0" name="Curved Connector 179"/>
          <p:cNvCxnSpPr>
            <a:stCxn id="83" idx="6"/>
            <a:endCxn id="83" idx="4"/>
          </p:cNvCxnSpPr>
          <p:nvPr/>
        </p:nvCxnSpPr>
        <p:spPr>
          <a:xfrm flipH="1">
            <a:off x="6016720" y="5887108"/>
            <a:ext cx="283464" cy="284817"/>
          </a:xfrm>
          <a:prstGeom prst="curvedConnector4">
            <a:avLst>
              <a:gd name="adj1" fmla="val -80645"/>
              <a:gd name="adj2" fmla="val 180262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48" idx="6"/>
            <a:endCxn id="48" idx="4"/>
          </p:cNvCxnSpPr>
          <p:nvPr/>
        </p:nvCxnSpPr>
        <p:spPr>
          <a:xfrm flipH="1">
            <a:off x="5049200" y="4512335"/>
            <a:ext cx="283464" cy="284817"/>
          </a:xfrm>
          <a:prstGeom prst="curvedConnector4">
            <a:avLst>
              <a:gd name="adj1" fmla="val -67742"/>
              <a:gd name="adj2" fmla="val 157789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Shape 391"/>
              <p:cNvSpPr/>
              <p:nvPr/>
            </p:nvSpPr>
            <p:spPr>
              <a:xfrm>
                <a:off x="4499992" y="5877272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87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877272"/>
                <a:ext cx="276896" cy="410369"/>
              </a:xfrm>
              <a:prstGeom prst="rect">
                <a:avLst/>
              </a:prstGeom>
              <a:blipFill>
                <a:blip r:embed="rId20"/>
                <a:stretch>
                  <a:fillRect l="-6522" r="-8696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Shape 393"/>
              <p:cNvSpPr/>
              <p:nvPr/>
            </p:nvSpPr>
            <p:spPr>
              <a:xfrm>
                <a:off x="5119303" y="3396080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8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03" y="3396080"/>
                <a:ext cx="426722" cy="41036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Shape 393"/>
              <p:cNvSpPr/>
              <p:nvPr/>
            </p:nvSpPr>
            <p:spPr>
              <a:xfrm>
                <a:off x="2417086" y="5887107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9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86" y="5887107"/>
                <a:ext cx="426722" cy="45281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Shape 393"/>
              <p:cNvSpPr/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1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blipFill>
                <a:blip r:embed="rId23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Shape 393"/>
              <p:cNvSpPr/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blipFill>
                <a:blip r:embed="rId24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5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 DBA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/>
                      </a:rPr>
                      <m:t>𝐅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>
                        <a:latin typeface="Cambria Math"/>
                      </a:rPr>
                      <m:t>∧</m:t>
                    </m:r>
                    <m:r>
                      <a:rPr lang="en-US" b="1" dirty="0">
                        <a:latin typeface="Cambria Math"/>
                      </a:rPr>
                      <m:t>𝐗𝐗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393"/>
              <p:cNvSpPr/>
              <p:nvPr/>
            </p:nvSpPr>
            <p:spPr>
              <a:xfrm>
                <a:off x="4104054" y="4084278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54" y="4084278"/>
                <a:ext cx="426722" cy="410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hape 373"/>
              <p:cNvSpPr/>
              <p:nvPr/>
            </p:nvSpPr>
            <p:spPr>
              <a:xfrm>
                <a:off x="6084299" y="4253140"/>
                <a:ext cx="24746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Shap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99" y="4253140"/>
                <a:ext cx="247463" cy="410369"/>
              </a:xfrm>
              <a:prstGeom prst="rect">
                <a:avLst/>
              </a:prstGeom>
              <a:blipFill>
                <a:blip r:embed="rId4"/>
                <a:stretch>
                  <a:fillRect l="-4878" r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90"/>
              <p:cNvSpPr/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0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hape 391"/>
              <p:cNvSpPr/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6403" y="1484784"/>
                <a:ext cx="276896" cy="410369"/>
              </a:xfrm>
              <a:prstGeom prst="rect">
                <a:avLst/>
              </a:prstGeom>
              <a:blipFill>
                <a:blip r:embed="rId6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393"/>
              <p:cNvSpPr/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3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2257968"/>
                <a:ext cx="426722" cy="452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hape 390"/>
              <p:cNvSpPr/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8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493" y="2903072"/>
                <a:ext cx="1378156" cy="597936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378"/>
              <p:cNvSpPr/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0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hape 391"/>
          <p:cNvSpPr/>
          <p:nvPr/>
        </p:nvSpPr>
        <p:spPr>
          <a:xfrm>
            <a:off x="5588250" y="2301059"/>
            <a:ext cx="2768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hape 393"/>
              <p:cNvSpPr/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36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hape 391"/>
              <p:cNvSpPr/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4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19" y="2793463"/>
                <a:ext cx="276896" cy="410369"/>
              </a:xfrm>
              <a:prstGeom prst="rect">
                <a:avLst/>
              </a:prstGeom>
              <a:blipFill>
                <a:blip r:embed="rId11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390"/>
              <p:cNvSpPr/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𝐅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en-US" sz="2000" b="0" i="1" dirty="0" smtClean="0">
                          <a:latin typeface="Cambria Math"/>
                        </a:rPr>
                        <m:t>∧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5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hape 378"/>
              <p:cNvSpPr/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7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hape 378"/>
              <p:cNvSpPr/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𝐟𝐟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48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hape 378"/>
              <p:cNvSpPr/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9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hape 393"/>
              <p:cNvSpPr/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5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142" y="3624256"/>
                <a:ext cx="426722" cy="4528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30" idx="4"/>
            <a:endCxn id="28" idx="0"/>
          </p:cNvCxnSpPr>
          <p:nvPr/>
        </p:nvCxnSpPr>
        <p:spPr>
          <a:xfrm flipH="1">
            <a:off x="3282571" y="2167887"/>
            <a:ext cx="977" cy="73518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3501008"/>
            <a:ext cx="0" cy="75213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5" idx="4"/>
            <a:endCxn id="49" idx="0"/>
          </p:cNvCxnSpPr>
          <p:nvPr/>
        </p:nvCxnSpPr>
        <p:spPr>
          <a:xfrm flipH="1">
            <a:off x="3278569" y="4771530"/>
            <a:ext cx="4002" cy="8307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6"/>
            <a:endCxn id="83" idx="2"/>
          </p:cNvCxnSpPr>
          <p:nvPr/>
        </p:nvCxnSpPr>
        <p:spPr>
          <a:xfrm>
            <a:off x="3562033" y="5887108"/>
            <a:ext cx="2171223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hape 378"/>
              <p:cNvSpPr/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noFill/>
              <a:ln w="73025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𝐭𝐭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83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73025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30" idx="6"/>
            <a:endCxn id="40" idx="2"/>
          </p:cNvCxnSpPr>
          <p:nvPr/>
        </p:nvCxnSpPr>
        <p:spPr>
          <a:xfrm>
            <a:off x="4087844" y="1868919"/>
            <a:ext cx="1636284" cy="1415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8" idx="6"/>
            <a:endCxn id="47" idx="2"/>
          </p:cNvCxnSpPr>
          <p:nvPr/>
        </p:nvCxnSpPr>
        <p:spPr>
          <a:xfrm>
            <a:off x="3971649" y="3202040"/>
            <a:ext cx="1752479" cy="214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5" idx="5"/>
            <a:endCxn id="83" idx="1"/>
          </p:cNvCxnSpPr>
          <p:nvPr/>
        </p:nvCxnSpPr>
        <p:spPr>
          <a:xfrm>
            <a:off x="3697306" y="4695614"/>
            <a:ext cx="2118975" cy="99009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Shape 391"/>
              <p:cNvSpPr/>
              <p:nvPr/>
            </p:nvSpPr>
            <p:spPr>
              <a:xfrm>
                <a:off x="3971649" y="5034855"/>
                <a:ext cx="706345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649" y="5034855"/>
                <a:ext cx="706345" cy="410369"/>
              </a:xfrm>
              <a:prstGeom prst="rect">
                <a:avLst/>
              </a:prstGeom>
              <a:blipFill>
                <a:blip r:embed="rId18"/>
                <a:stretch>
                  <a:fillRect r="-17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Shape 391"/>
              <p:cNvSpPr/>
              <p:nvPr/>
            </p:nvSpPr>
            <p:spPr>
              <a:xfrm>
                <a:off x="2544006" y="4920400"/>
                <a:ext cx="803858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2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06" y="4920400"/>
                <a:ext cx="803858" cy="45281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>
            <a:stCxn id="40" idx="4"/>
            <a:endCxn id="47" idx="0"/>
          </p:cNvCxnSpPr>
          <p:nvPr/>
        </p:nvCxnSpPr>
        <p:spPr>
          <a:xfrm>
            <a:off x="6007592" y="2167887"/>
            <a:ext cx="0" cy="75147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7" idx="4"/>
            <a:endCxn id="83" idx="0"/>
          </p:cNvCxnSpPr>
          <p:nvPr/>
        </p:nvCxnSpPr>
        <p:spPr>
          <a:xfrm>
            <a:off x="6007592" y="3488999"/>
            <a:ext cx="9128" cy="211329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49" idx="4"/>
            <a:endCxn id="49" idx="2"/>
          </p:cNvCxnSpPr>
          <p:nvPr/>
        </p:nvCxnSpPr>
        <p:spPr>
          <a:xfrm rot="5400000" flipH="1">
            <a:off x="2994428" y="5887785"/>
            <a:ext cx="284817" cy="283464"/>
          </a:xfrm>
          <a:prstGeom prst="curvedConnector4">
            <a:avLst>
              <a:gd name="adj1" fmla="val -80262"/>
              <a:gd name="adj2" fmla="val 180645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47" idx="3"/>
            <a:endCxn id="48" idx="7"/>
          </p:cNvCxnSpPr>
          <p:nvPr/>
        </p:nvCxnSpPr>
        <p:spPr>
          <a:xfrm flipH="1">
            <a:off x="5249639" y="3405578"/>
            <a:ext cx="557514" cy="9053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5" idx="6"/>
            <a:endCxn id="48" idx="2"/>
          </p:cNvCxnSpPr>
          <p:nvPr/>
        </p:nvCxnSpPr>
        <p:spPr>
          <a:xfrm>
            <a:off x="3869095" y="4512335"/>
            <a:ext cx="896641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0" name="Curved Connector 179"/>
          <p:cNvCxnSpPr>
            <a:stCxn id="83" idx="6"/>
            <a:endCxn id="83" idx="4"/>
          </p:cNvCxnSpPr>
          <p:nvPr/>
        </p:nvCxnSpPr>
        <p:spPr>
          <a:xfrm flipH="1">
            <a:off x="6016720" y="5887108"/>
            <a:ext cx="283464" cy="284817"/>
          </a:xfrm>
          <a:prstGeom prst="curvedConnector4">
            <a:avLst>
              <a:gd name="adj1" fmla="val -80645"/>
              <a:gd name="adj2" fmla="val 180262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48" idx="6"/>
            <a:endCxn id="48" idx="4"/>
          </p:cNvCxnSpPr>
          <p:nvPr/>
        </p:nvCxnSpPr>
        <p:spPr>
          <a:xfrm flipH="1">
            <a:off x="5049200" y="4512335"/>
            <a:ext cx="283464" cy="284817"/>
          </a:xfrm>
          <a:prstGeom prst="curvedConnector4">
            <a:avLst>
              <a:gd name="adj1" fmla="val -67742"/>
              <a:gd name="adj2" fmla="val 157789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Shape 391"/>
              <p:cNvSpPr/>
              <p:nvPr/>
            </p:nvSpPr>
            <p:spPr>
              <a:xfrm>
                <a:off x="4499992" y="5877272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87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877272"/>
                <a:ext cx="276896" cy="410369"/>
              </a:xfrm>
              <a:prstGeom prst="rect">
                <a:avLst/>
              </a:prstGeom>
              <a:blipFill>
                <a:blip r:embed="rId20"/>
                <a:stretch>
                  <a:fillRect l="-6522" r="-8696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Shape 393"/>
              <p:cNvSpPr/>
              <p:nvPr/>
            </p:nvSpPr>
            <p:spPr>
              <a:xfrm>
                <a:off x="5119303" y="3396080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8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303" y="3396080"/>
                <a:ext cx="426722" cy="41036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Shape 393"/>
              <p:cNvSpPr/>
              <p:nvPr/>
            </p:nvSpPr>
            <p:spPr>
              <a:xfrm>
                <a:off x="2417086" y="5887107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9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086" y="5887107"/>
                <a:ext cx="426722" cy="45281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Shape 393"/>
              <p:cNvSpPr/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1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blipFill>
                <a:blip r:embed="rId23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Shape 393"/>
              <p:cNvSpPr/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blipFill>
                <a:blip r:embed="rId24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endCxn id="30" idx="2"/>
          </p:cNvCxnSpPr>
          <p:nvPr/>
        </p:nvCxnSpPr>
        <p:spPr>
          <a:xfrm>
            <a:off x="1763688" y="1868919"/>
            <a:ext cx="715563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9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The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b="0" i="1" smtClean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en-US" dirty="0"/>
                  <a:t>-fragment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40768"/>
                <a:ext cx="8856984" cy="3600400"/>
              </a:xfrm>
            </p:spPr>
            <p:txBody>
              <a:bodyPr>
                <a:normAutofit/>
              </a:bodyPr>
              <a:lstStyle/>
              <a:p>
                <a:pPr marL="401638" indent="-401638">
                  <a:spcBef>
                    <a:spcPts val="1200"/>
                  </a:spcBef>
                  <a:tabLst>
                    <a:tab pos="1600200" algn="l"/>
                  </a:tabLst>
                </a:pP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de-DE" dirty="0"/>
                  <a:t>: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:r>
                  <a:rPr lang="de-DE" dirty="0"/>
                  <a:t>LTL </a:t>
                </a:r>
                <a:r>
                  <a:rPr lang="de-DE" dirty="0" err="1"/>
                  <a:t>formulas</a:t>
                </a:r>
                <a:r>
                  <a:rPr lang="de-DE" dirty="0"/>
                  <a:t> 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greatest</a:t>
                </a:r>
                <a:r>
                  <a:rPr lang="de-DE" dirty="0"/>
                  <a:t> </a:t>
                </a:r>
                <a:r>
                  <a:rPr lang="de-DE" dirty="0" err="1"/>
                  <a:t>fixed</a:t>
                </a:r>
                <a:r>
                  <a:rPr lang="de-DE" dirty="0"/>
                  <a:t> </a:t>
                </a:r>
                <a:r>
                  <a:rPr lang="de-DE" dirty="0" err="1"/>
                  <a:t>point</a:t>
                </a:r>
                <a:r>
                  <a:rPr lang="de-DE" dirty="0"/>
                  <a:t> 	</a:t>
                </a:r>
                <a:r>
                  <a:rPr lang="de-DE" dirty="0" err="1"/>
                  <a:t>operators</a:t>
                </a:r>
                <a:r>
                  <a:rPr lang="de-DE" dirty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G</m:t>
                    </m:r>
                    <m:r>
                      <a:rPr lang="de-DE" dirty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W</m:t>
                    </m:r>
                    <m:r>
                      <a:rPr lang="de-DE" dirty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de-DE" dirty="0"/>
                  <a:t>).</a:t>
                </a:r>
              </a:p>
              <a:p>
                <a:pPr>
                  <a:spcBef>
                    <a:spcPts val="1200"/>
                  </a:spcBef>
                </a:pPr>
                <a:r>
                  <a:rPr lang="de-DE" dirty="0" smtClean="0">
                    <a:solidFill>
                      <a:srgbClr val="C00000"/>
                    </a:solidFill>
                  </a:rPr>
                  <a:t>Theorem.</a:t>
                </a:r>
                <a:r>
                  <a:rPr lang="de-DE" dirty="0"/>
                  <a:t> </a:t>
                </a:r>
                <a:r>
                  <a:rPr lang="de-DE" dirty="0" err="1" smtClean="0"/>
                  <a:t>Let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be a formula of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en-US" dirty="0" smtClean="0"/>
                  <a:t>. The following statements are equivalent:</a:t>
                </a:r>
              </a:p>
              <a:p>
                <a:pPr marL="862013" indent="-3175">
                  <a:spcBef>
                    <a:spcPts val="1200"/>
                  </a:spcBef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de-DE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862013" indent="-3175">
                  <a:spcBef>
                    <a:spcPts val="1200"/>
                  </a:spcBef>
                  <a:buClr>
                    <a:schemeClr val="tx1"/>
                  </a:buClr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40768"/>
                <a:ext cx="8856984" cy="3600400"/>
              </a:xfrm>
              <a:blipFill>
                <a:blip r:embed="rId3"/>
                <a:stretch>
                  <a:fillRect l="-1583" t="-2030" b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3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A </a:t>
                </a:r>
                <a:r>
                  <a:rPr lang="de-DE" dirty="0" smtClean="0"/>
                  <a:t>DCA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1" dirty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 dirty="0">
                        <a:latin typeface="Cambria Math"/>
                      </a:rPr>
                      <m:t>𝑏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dirty="0">
                        <a:latin typeface="Cambria Math"/>
                      </a:rPr>
                      <m:t>𝐗𝐗</m:t>
                    </m:r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393"/>
              <p:cNvSpPr/>
              <p:nvPr/>
            </p:nvSpPr>
            <p:spPr>
              <a:xfrm>
                <a:off x="2570004" y="4918949"/>
                <a:ext cx="684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004" y="4918949"/>
                <a:ext cx="684722" cy="410369"/>
              </a:xfrm>
              <a:prstGeom prst="rect">
                <a:avLst/>
              </a:prstGeom>
              <a:blipFill>
                <a:blip r:embed="rId3"/>
                <a:stretch>
                  <a:fillRect r="-3571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hape 373"/>
              <p:cNvSpPr/>
              <p:nvPr/>
            </p:nvSpPr>
            <p:spPr>
              <a:xfrm>
                <a:off x="6084299" y="4253140"/>
                <a:ext cx="24746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Shap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99" y="4253140"/>
                <a:ext cx="247463" cy="410369"/>
              </a:xfrm>
              <a:prstGeom prst="rect">
                <a:avLst/>
              </a:prstGeom>
              <a:blipFill>
                <a:blip r:embed="rId4"/>
                <a:stretch>
                  <a:fillRect l="-4878" r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90"/>
              <p:cNvSpPr/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0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hape 391"/>
              <p:cNvSpPr/>
              <p:nvPr/>
            </p:nvSpPr>
            <p:spPr>
              <a:xfrm>
                <a:off x="2932690" y="2261330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690" y="2261330"/>
                <a:ext cx="276896" cy="410369"/>
              </a:xfrm>
              <a:prstGeom prst="rect">
                <a:avLst/>
              </a:prstGeom>
              <a:blipFill>
                <a:blip r:embed="rId6"/>
                <a:stretch>
                  <a:fillRect l="-8696" r="-6522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393"/>
              <p:cNvSpPr/>
              <p:nvPr/>
            </p:nvSpPr>
            <p:spPr>
              <a:xfrm>
                <a:off x="4489148" y="1358227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3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148" y="1358227"/>
                <a:ext cx="426722" cy="452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hape 390"/>
              <p:cNvSpPr/>
              <p:nvPr/>
            </p:nvSpPr>
            <p:spPr>
              <a:xfrm>
                <a:off x="2544007" y="2889071"/>
                <a:ext cx="1427642" cy="611937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8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07" y="2889071"/>
                <a:ext cx="1427642" cy="61193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378"/>
              <p:cNvSpPr/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0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hape 391"/>
          <p:cNvSpPr/>
          <p:nvPr/>
        </p:nvSpPr>
        <p:spPr>
          <a:xfrm>
            <a:off x="5588250" y="2301059"/>
            <a:ext cx="2768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hape 393"/>
              <p:cNvSpPr/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36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hape 391"/>
              <p:cNvSpPr/>
              <p:nvPr/>
            </p:nvSpPr>
            <p:spPr>
              <a:xfrm>
                <a:off x="2903725" y="3610013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4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25" y="3610013"/>
                <a:ext cx="276896" cy="410369"/>
              </a:xfrm>
              <a:prstGeom prst="rect">
                <a:avLst/>
              </a:prstGeom>
              <a:blipFill>
                <a:blip r:embed="rId11"/>
                <a:stretch>
                  <a:fillRect l="-6522" r="-8696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390"/>
              <p:cNvSpPr/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5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hape 378"/>
              <p:cNvSpPr/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7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hape 378"/>
              <p:cNvSpPr/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𝐭𝐭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48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hape 378"/>
              <p:cNvSpPr/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9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hape 393"/>
              <p:cNvSpPr/>
              <p:nvPr/>
            </p:nvSpPr>
            <p:spPr>
              <a:xfrm>
                <a:off x="4496852" y="2676664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5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852" y="2676664"/>
                <a:ext cx="426722" cy="4528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30" idx="4"/>
            <a:endCxn id="28" idx="0"/>
          </p:cNvCxnSpPr>
          <p:nvPr/>
        </p:nvCxnSpPr>
        <p:spPr>
          <a:xfrm flipH="1">
            <a:off x="3282571" y="2167887"/>
            <a:ext cx="977" cy="73518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3501008"/>
            <a:ext cx="0" cy="75213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5" idx="4"/>
            <a:endCxn id="49" idx="0"/>
          </p:cNvCxnSpPr>
          <p:nvPr/>
        </p:nvCxnSpPr>
        <p:spPr>
          <a:xfrm flipH="1">
            <a:off x="3278569" y="4771530"/>
            <a:ext cx="4002" cy="8307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6"/>
            <a:endCxn id="83" idx="2"/>
          </p:cNvCxnSpPr>
          <p:nvPr/>
        </p:nvCxnSpPr>
        <p:spPr>
          <a:xfrm>
            <a:off x="3562033" y="5887108"/>
            <a:ext cx="2171223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hape 378"/>
              <p:cNvSpPr/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𝐟𝐟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83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30" idx="6"/>
            <a:endCxn id="40" idx="2"/>
          </p:cNvCxnSpPr>
          <p:nvPr/>
        </p:nvCxnSpPr>
        <p:spPr>
          <a:xfrm>
            <a:off x="4087844" y="1868919"/>
            <a:ext cx="1636284" cy="1415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8" idx="6"/>
            <a:endCxn id="47" idx="2"/>
          </p:cNvCxnSpPr>
          <p:nvPr/>
        </p:nvCxnSpPr>
        <p:spPr>
          <a:xfrm>
            <a:off x="3971649" y="3202040"/>
            <a:ext cx="1752479" cy="214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5" idx="5"/>
            <a:endCxn id="83" idx="1"/>
          </p:cNvCxnSpPr>
          <p:nvPr/>
        </p:nvCxnSpPr>
        <p:spPr>
          <a:xfrm>
            <a:off x="3697306" y="4695614"/>
            <a:ext cx="2118975" cy="99009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Shape 391"/>
              <p:cNvSpPr/>
              <p:nvPr/>
            </p:nvSpPr>
            <p:spPr>
              <a:xfrm>
                <a:off x="3979539" y="5136773"/>
                <a:ext cx="803858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>
                              <a:latin typeface="Cambria Math"/>
                            </a:rPr>
                            <m:t>𝑎</m:t>
                          </m:r>
                        </m:e>
                      </m:ba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2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39" y="5136773"/>
                <a:ext cx="803858" cy="4528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>
            <a:stCxn id="40" idx="4"/>
            <a:endCxn id="47" idx="0"/>
          </p:cNvCxnSpPr>
          <p:nvPr/>
        </p:nvCxnSpPr>
        <p:spPr>
          <a:xfrm>
            <a:off x="6007592" y="2167887"/>
            <a:ext cx="0" cy="75147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7" idx="4"/>
            <a:endCxn id="83" idx="0"/>
          </p:cNvCxnSpPr>
          <p:nvPr/>
        </p:nvCxnSpPr>
        <p:spPr>
          <a:xfrm>
            <a:off x="6007592" y="3488999"/>
            <a:ext cx="9128" cy="211329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49" idx="4"/>
            <a:endCxn id="49" idx="2"/>
          </p:cNvCxnSpPr>
          <p:nvPr/>
        </p:nvCxnSpPr>
        <p:spPr>
          <a:xfrm rot="5400000" flipH="1">
            <a:off x="2994428" y="5887785"/>
            <a:ext cx="284817" cy="283464"/>
          </a:xfrm>
          <a:prstGeom prst="curvedConnector4">
            <a:avLst>
              <a:gd name="adj1" fmla="val -80262"/>
              <a:gd name="adj2" fmla="val 180645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47" idx="3"/>
            <a:endCxn id="48" idx="7"/>
          </p:cNvCxnSpPr>
          <p:nvPr/>
        </p:nvCxnSpPr>
        <p:spPr>
          <a:xfrm flipH="1">
            <a:off x="5249639" y="3405578"/>
            <a:ext cx="557514" cy="9053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5" idx="6"/>
            <a:endCxn id="48" idx="2"/>
          </p:cNvCxnSpPr>
          <p:nvPr/>
        </p:nvCxnSpPr>
        <p:spPr>
          <a:xfrm>
            <a:off x="3869095" y="4512335"/>
            <a:ext cx="896641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0" name="Curved Connector 179"/>
          <p:cNvCxnSpPr>
            <a:stCxn id="83" idx="6"/>
            <a:endCxn id="83" idx="4"/>
          </p:cNvCxnSpPr>
          <p:nvPr/>
        </p:nvCxnSpPr>
        <p:spPr>
          <a:xfrm flipH="1">
            <a:off x="6016720" y="5887108"/>
            <a:ext cx="283464" cy="284817"/>
          </a:xfrm>
          <a:prstGeom prst="curvedConnector4">
            <a:avLst>
              <a:gd name="adj1" fmla="val -80645"/>
              <a:gd name="adj2" fmla="val 180262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48" idx="6"/>
            <a:endCxn id="48" idx="4"/>
          </p:cNvCxnSpPr>
          <p:nvPr/>
        </p:nvCxnSpPr>
        <p:spPr>
          <a:xfrm flipH="1">
            <a:off x="5049200" y="4512335"/>
            <a:ext cx="283464" cy="284817"/>
          </a:xfrm>
          <a:prstGeom prst="curvedConnector4">
            <a:avLst>
              <a:gd name="adj1" fmla="val -67742"/>
              <a:gd name="adj2" fmla="val 157789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Shape 391"/>
              <p:cNvSpPr/>
              <p:nvPr/>
            </p:nvSpPr>
            <p:spPr>
              <a:xfrm>
                <a:off x="2455539" y="5966740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87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539" y="5966740"/>
                <a:ext cx="276896" cy="410369"/>
              </a:xfrm>
              <a:prstGeom prst="rect">
                <a:avLst/>
              </a:prstGeom>
              <a:blipFill>
                <a:blip r:embed="rId19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Shape 393"/>
              <p:cNvSpPr/>
              <p:nvPr/>
            </p:nvSpPr>
            <p:spPr>
              <a:xfrm>
                <a:off x="5168060" y="3476753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8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060" y="3476753"/>
                <a:ext cx="426722" cy="41036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Shape 393"/>
              <p:cNvSpPr/>
              <p:nvPr/>
            </p:nvSpPr>
            <p:spPr>
              <a:xfrm>
                <a:off x="4416853" y="5924293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9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53" y="5924293"/>
                <a:ext cx="426722" cy="45281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Shape 393"/>
              <p:cNvSpPr/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1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blipFill>
                <a:blip r:embed="rId23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Shape 393"/>
              <p:cNvSpPr/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blipFill>
                <a:blip r:embed="rId24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hape 373"/>
              <p:cNvSpPr/>
              <p:nvPr/>
            </p:nvSpPr>
            <p:spPr>
              <a:xfrm>
                <a:off x="4127876" y="4114575"/>
                <a:ext cx="24746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1" name="Shap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76" y="4114575"/>
                <a:ext cx="247463" cy="410369"/>
              </a:xfrm>
              <a:prstGeom prst="rect">
                <a:avLst/>
              </a:prstGeom>
              <a:blipFill>
                <a:blip r:embed="rId25"/>
                <a:stretch>
                  <a:fillRect l="-4878" r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3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Master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40768"/>
                <a:ext cx="8784976" cy="5328592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Unified </a:t>
                </a:r>
                <a:r>
                  <a:rPr lang="de-DE" dirty="0" err="1" smtClean="0"/>
                  <a:t>algorithm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yielding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automata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three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kinds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asymptotically</a:t>
                </a:r>
                <a:r>
                  <a:rPr lang="de-DE" dirty="0" smtClean="0"/>
                  <a:t> optimal </a:t>
                </a:r>
                <a:r>
                  <a:rPr lang="de-DE" dirty="0" err="1" smtClean="0"/>
                  <a:t>size</a:t>
                </a:r>
                <a:endParaRPr lang="de-DE" dirty="0"/>
              </a:p>
              <a:p>
                <a:pPr lvl="1"/>
                <a:r>
                  <a:rPr lang="de-DE" dirty="0"/>
                  <a:t>d</a:t>
                </a:r>
                <a:r>
                  <a:rPr lang="de-DE" dirty="0" smtClean="0"/>
                  <a:t>ouble </a:t>
                </a:r>
                <a:r>
                  <a:rPr lang="de-DE" dirty="0" err="1" smtClean="0"/>
                  <a:t>exponential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deterministic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limit-deterministic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automata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and</a:t>
                </a:r>
                <a:endParaRPr lang="de-DE" dirty="0" smtClean="0"/>
              </a:p>
              <a:p>
                <a:pPr lvl="1"/>
                <a:r>
                  <a:rPr lang="de-DE" dirty="0" err="1"/>
                  <a:t>s</a:t>
                </a:r>
                <a:r>
                  <a:rPr lang="de-DE" dirty="0" err="1" smtClean="0"/>
                  <a:t>ingle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exponential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nondeterministic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automata</a:t>
                </a:r>
                <a:r>
                  <a:rPr lang="de-DE" dirty="0" smtClean="0"/>
                  <a:t>.</a:t>
                </a:r>
              </a:p>
              <a:p>
                <a:r>
                  <a:rPr lang="de-DE" dirty="0" smtClean="0"/>
                  <a:t>Alternative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</a:p>
              <a:p>
                <a:pPr lvl="1"/>
                <a:r>
                  <a:rPr lang="de-DE" dirty="0" smtClean="0"/>
                  <a:t>(</a:t>
                </a:r>
                <a:r>
                  <a:rPr lang="de-DE" dirty="0" err="1" smtClean="0"/>
                  <a:t>many</a:t>
                </a:r>
                <a:r>
                  <a:rPr lang="de-DE" dirty="0" smtClean="0"/>
                  <a:t>) </a:t>
                </a:r>
                <a:r>
                  <a:rPr lang="de-DE" dirty="0" err="1" smtClean="0"/>
                  <a:t>constructions</a:t>
                </a:r>
                <a:r>
                  <a:rPr lang="de-DE" dirty="0" smtClean="0"/>
                  <a:t> LTL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 smtClean="0"/>
                  <a:t>NBA </a:t>
                </a:r>
              </a:p>
              <a:p>
                <a:pPr lvl="1"/>
                <a:r>
                  <a:rPr lang="de-DE" dirty="0" err="1" smtClean="0"/>
                  <a:t>Safra-Piterman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construction</a:t>
                </a:r>
                <a:r>
                  <a:rPr lang="de-DE" dirty="0" smtClean="0"/>
                  <a:t> LTL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 smtClean="0"/>
                  <a:t>DRA</a:t>
                </a:r>
              </a:p>
              <a:p>
                <a:pPr lvl="1"/>
                <a:r>
                  <a:rPr lang="de-DE" dirty="0" err="1" smtClean="0"/>
                  <a:t>Courcoubetis-Yannakakis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construction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/>
                  <a:t>LTL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 smtClean="0"/>
                  <a:t>LDBA</a:t>
                </a:r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 smtClean="0"/>
              </a:p>
              <a:p>
                <a:endParaRPr lang="de-DE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40768"/>
                <a:ext cx="8784976" cy="5328592"/>
              </a:xfrm>
              <a:blipFill>
                <a:blip r:embed="rId2"/>
                <a:stretch>
                  <a:fillRect l="-1596" t="-1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2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A </a:t>
                </a:r>
                <a:r>
                  <a:rPr lang="de-DE" dirty="0" smtClean="0"/>
                  <a:t>DCA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1" dirty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 dirty="0">
                        <a:latin typeface="Cambria Math"/>
                      </a:rPr>
                      <m:t>𝑏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dirty="0">
                        <a:latin typeface="Cambria Math"/>
                      </a:rPr>
                      <m:t>𝐗𝐗</m:t>
                    </m:r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393"/>
              <p:cNvSpPr/>
              <p:nvPr/>
            </p:nvSpPr>
            <p:spPr>
              <a:xfrm>
                <a:off x="2570004" y="4918949"/>
                <a:ext cx="684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004" y="4918949"/>
                <a:ext cx="684722" cy="410369"/>
              </a:xfrm>
              <a:prstGeom prst="rect">
                <a:avLst/>
              </a:prstGeom>
              <a:blipFill>
                <a:blip r:embed="rId3"/>
                <a:stretch>
                  <a:fillRect r="-3571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hape 373"/>
              <p:cNvSpPr/>
              <p:nvPr/>
            </p:nvSpPr>
            <p:spPr>
              <a:xfrm>
                <a:off x="6084299" y="4253140"/>
                <a:ext cx="24746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Shap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299" y="4253140"/>
                <a:ext cx="247463" cy="410369"/>
              </a:xfrm>
              <a:prstGeom prst="rect">
                <a:avLst/>
              </a:prstGeom>
              <a:blipFill>
                <a:blip r:embed="rId4"/>
                <a:stretch>
                  <a:fillRect l="-4878" r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90"/>
              <p:cNvSpPr/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noFill/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0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540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hape 391"/>
              <p:cNvSpPr/>
              <p:nvPr/>
            </p:nvSpPr>
            <p:spPr>
              <a:xfrm>
                <a:off x="2932690" y="2261330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690" y="2261330"/>
                <a:ext cx="276896" cy="410369"/>
              </a:xfrm>
              <a:prstGeom prst="rect">
                <a:avLst/>
              </a:prstGeom>
              <a:blipFill>
                <a:blip r:embed="rId6"/>
                <a:stretch>
                  <a:fillRect l="-8696" r="-6522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393"/>
              <p:cNvSpPr/>
              <p:nvPr/>
            </p:nvSpPr>
            <p:spPr>
              <a:xfrm>
                <a:off x="4489148" y="1358227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3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148" y="1358227"/>
                <a:ext cx="426722" cy="452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hape 390"/>
              <p:cNvSpPr/>
              <p:nvPr/>
            </p:nvSpPr>
            <p:spPr>
              <a:xfrm>
                <a:off x="2544007" y="2889071"/>
                <a:ext cx="1427642" cy="611937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8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07" y="2889071"/>
                <a:ext cx="1427642" cy="61193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378"/>
              <p:cNvSpPr/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0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hape 391"/>
          <p:cNvSpPr/>
          <p:nvPr/>
        </p:nvSpPr>
        <p:spPr>
          <a:xfrm>
            <a:off x="5588250" y="2301059"/>
            <a:ext cx="2768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hape 393"/>
              <p:cNvSpPr/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36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hape 391"/>
              <p:cNvSpPr/>
              <p:nvPr/>
            </p:nvSpPr>
            <p:spPr>
              <a:xfrm>
                <a:off x="2903725" y="3610013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4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25" y="3610013"/>
                <a:ext cx="276896" cy="410369"/>
              </a:xfrm>
              <a:prstGeom prst="rect">
                <a:avLst/>
              </a:prstGeom>
              <a:blipFill>
                <a:blip r:embed="rId11"/>
                <a:stretch>
                  <a:fillRect l="-6522" r="-8696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390"/>
              <p:cNvSpPr/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5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hape 378"/>
              <p:cNvSpPr/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7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hape 378"/>
              <p:cNvSpPr/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𝐭𝐭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48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hape 378"/>
              <p:cNvSpPr/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9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hape 393"/>
              <p:cNvSpPr/>
              <p:nvPr/>
            </p:nvSpPr>
            <p:spPr>
              <a:xfrm>
                <a:off x="4496852" y="2676664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5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852" y="2676664"/>
                <a:ext cx="426722" cy="4528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30" idx="4"/>
            <a:endCxn id="28" idx="0"/>
          </p:cNvCxnSpPr>
          <p:nvPr/>
        </p:nvCxnSpPr>
        <p:spPr>
          <a:xfrm flipH="1">
            <a:off x="3282571" y="2167887"/>
            <a:ext cx="977" cy="73518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3501008"/>
            <a:ext cx="0" cy="75213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5" idx="4"/>
            <a:endCxn id="49" idx="0"/>
          </p:cNvCxnSpPr>
          <p:nvPr/>
        </p:nvCxnSpPr>
        <p:spPr>
          <a:xfrm flipH="1">
            <a:off x="3278569" y="4771530"/>
            <a:ext cx="4002" cy="8307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6"/>
            <a:endCxn id="83" idx="2"/>
          </p:cNvCxnSpPr>
          <p:nvPr/>
        </p:nvCxnSpPr>
        <p:spPr>
          <a:xfrm>
            <a:off x="3562033" y="5887108"/>
            <a:ext cx="2171223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hape 378"/>
              <p:cNvSpPr/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noFill/>
              <a:ln w="53975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𝐟𝐟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83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53975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30" idx="6"/>
            <a:endCxn id="40" idx="2"/>
          </p:cNvCxnSpPr>
          <p:nvPr/>
        </p:nvCxnSpPr>
        <p:spPr>
          <a:xfrm>
            <a:off x="4087844" y="1868919"/>
            <a:ext cx="1636284" cy="1415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8" idx="6"/>
            <a:endCxn id="47" idx="2"/>
          </p:cNvCxnSpPr>
          <p:nvPr/>
        </p:nvCxnSpPr>
        <p:spPr>
          <a:xfrm>
            <a:off x="3971649" y="3202040"/>
            <a:ext cx="1752479" cy="214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5" idx="5"/>
            <a:endCxn id="83" idx="1"/>
          </p:cNvCxnSpPr>
          <p:nvPr/>
        </p:nvCxnSpPr>
        <p:spPr>
          <a:xfrm>
            <a:off x="3697306" y="4695614"/>
            <a:ext cx="2118975" cy="99009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Shape 391"/>
              <p:cNvSpPr/>
              <p:nvPr/>
            </p:nvSpPr>
            <p:spPr>
              <a:xfrm>
                <a:off x="3979539" y="5136773"/>
                <a:ext cx="803858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>
                              <a:latin typeface="Cambria Math"/>
                            </a:rPr>
                            <m:t>𝑎</m:t>
                          </m:r>
                        </m:e>
                      </m:ba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2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39" y="5136773"/>
                <a:ext cx="803858" cy="4528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>
            <a:stCxn id="40" idx="4"/>
            <a:endCxn id="47" idx="0"/>
          </p:cNvCxnSpPr>
          <p:nvPr/>
        </p:nvCxnSpPr>
        <p:spPr>
          <a:xfrm>
            <a:off x="6007592" y="2167887"/>
            <a:ext cx="0" cy="75147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7" idx="4"/>
            <a:endCxn id="83" idx="0"/>
          </p:cNvCxnSpPr>
          <p:nvPr/>
        </p:nvCxnSpPr>
        <p:spPr>
          <a:xfrm>
            <a:off x="6007592" y="3488999"/>
            <a:ext cx="9128" cy="211329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49" idx="4"/>
            <a:endCxn id="49" idx="2"/>
          </p:cNvCxnSpPr>
          <p:nvPr/>
        </p:nvCxnSpPr>
        <p:spPr>
          <a:xfrm rot="5400000" flipH="1">
            <a:off x="2994428" y="5887785"/>
            <a:ext cx="284817" cy="283464"/>
          </a:xfrm>
          <a:prstGeom prst="curvedConnector4">
            <a:avLst>
              <a:gd name="adj1" fmla="val -80262"/>
              <a:gd name="adj2" fmla="val 180645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47" idx="3"/>
            <a:endCxn id="48" idx="7"/>
          </p:cNvCxnSpPr>
          <p:nvPr/>
        </p:nvCxnSpPr>
        <p:spPr>
          <a:xfrm flipH="1">
            <a:off x="5249639" y="3405578"/>
            <a:ext cx="557514" cy="9053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5" idx="6"/>
            <a:endCxn id="48" idx="2"/>
          </p:cNvCxnSpPr>
          <p:nvPr/>
        </p:nvCxnSpPr>
        <p:spPr>
          <a:xfrm>
            <a:off x="3869095" y="4512335"/>
            <a:ext cx="896641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0" name="Curved Connector 179"/>
          <p:cNvCxnSpPr>
            <a:stCxn id="83" idx="6"/>
            <a:endCxn id="83" idx="4"/>
          </p:cNvCxnSpPr>
          <p:nvPr/>
        </p:nvCxnSpPr>
        <p:spPr>
          <a:xfrm flipH="1">
            <a:off x="6016720" y="5887108"/>
            <a:ext cx="283464" cy="284817"/>
          </a:xfrm>
          <a:prstGeom prst="curvedConnector4">
            <a:avLst>
              <a:gd name="adj1" fmla="val -80645"/>
              <a:gd name="adj2" fmla="val 180262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48" idx="6"/>
            <a:endCxn id="48" idx="4"/>
          </p:cNvCxnSpPr>
          <p:nvPr/>
        </p:nvCxnSpPr>
        <p:spPr>
          <a:xfrm flipH="1">
            <a:off x="5049200" y="4512335"/>
            <a:ext cx="283464" cy="284817"/>
          </a:xfrm>
          <a:prstGeom prst="curvedConnector4">
            <a:avLst>
              <a:gd name="adj1" fmla="val -67742"/>
              <a:gd name="adj2" fmla="val 157789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Shape 391"/>
              <p:cNvSpPr/>
              <p:nvPr/>
            </p:nvSpPr>
            <p:spPr>
              <a:xfrm>
                <a:off x="2455539" y="5966740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87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539" y="5966740"/>
                <a:ext cx="276896" cy="410369"/>
              </a:xfrm>
              <a:prstGeom prst="rect">
                <a:avLst/>
              </a:prstGeom>
              <a:blipFill>
                <a:blip r:embed="rId19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Shape 393"/>
              <p:cNvSpPr/>
              <p:nvPr/>
            </p:nvSpPr>
            <p:spPr>
              <a:xfrm>
                <a:off x="5168060" y="3476753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8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060" y="3476753"/>
                <a:ext cx="426722" cy="41036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Shape 393"/>
              <p:cNvSpPr/>
              <p:nvPr/>
            </p:nvSpPr>
            <p:spPr>
              <a:xfrm>
                <a:off x="4416853" y="5924293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9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53" y="5924293"/>
                <a:ext cx="426722" cy="45281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Shape 393"/>
              <p:cNvSpPr/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1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blipFill>
                <a:blip r:embed="rId23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Shape 393"/>
              <p:cNvSpPr/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blipFill>
                <a:blip r:embed="rId24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hape 373"/>
              <p:cNvSpPr/>
              <p:nvPr/>
            </p:nvSpPr>
            <p:spPr>
              <a:xfrm>
                <a:off x="4127876" y="4114575"/>
                <a:ext cx="24746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1" name="Shap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76" y="4114575"/>
                <a:ext cx="247463" cy="410369"/>
              </a:xfrm>
              <a:prstGeom prst="rect">
                <a:avLst/>
              </a:prstGeom>
              <a:blipFill>
                <a:blip r:embed="rId25"/>
                <a:stretch>
                  <a:fillRect l="-4878" r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1763688" y="1868919"/>
            <a:ext cx="715563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1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 </a:t>
                </a:r>
                <a:r>
                  <a:rPr lang="de-DE" dirty="0"/>
                  <a:t>DBA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dirty="0">
                        <a:latin typeface="Cambria Math"/>
                      </a:rPr>
                      <m:t>𝐗𝐗</m:t>
                    </m:r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393"/>
              <p:cNvSpPr/>
              <p:nvPr/>
            </p:nvSpPr>
            <p:spPr>
              <a:xfrm>
                <a:off x="2570004" y="4918949"/>
                <a:ext cx="684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004" y="4918949"/>
                <a:ext cx="684722" cy="410369"/>
              </a:xfrm>
              <a:prstGeom prst="rect">
                <a:avLst/>
              </a:prstGeom>
              <a:blipFill>
                <a:blip r:embed="rId3"/>
                <a:stretch>
                  <a:fillRect r="-3571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hape 373"/>
              <p:cNvSpPr/>
              <p:nvPr/>
            </p:nvSpPr>
            <p:spPr>
              <a:xfrm>
                <a:off x="5202907" y="3573620"/>
                <a:ext cx="24746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Shap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07" y="3573620"/>
                <a:ext cx="247463" cy="410369"/>
              </a:xfrm>
              <a:prstGeom prst="rect">
                <a:avLst/>
              </a:prstGeom>
              <a:blipFill>
                <a:blip r:embed="rId4"/>
                <a:stretch>
                  <a:fillRect l="-4878" r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90"/>
              <p:cNvSpPr/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noFill/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0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hape 391"/>
              <p:cNvSpPr/>
              <p:nvPr/>
            </p:nvSpPr>
            <p:spPr>
              <a:xfrm>
                <a:off x="2932690" y="2261330"/>
                <a:ext cx="276896" cy="410369"/>
              </a:xfrm>
              <a:prstGeom prst="rect">
                <a:avLst/>
              </a:prstGeom>
              <a:noFill/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690" y="2261330"/>
                <a:ext cx="276896" cy="410369"/>
              </a:xfrm>
              <a:prstGeom prst="rect">
                <a:avLst/>
              </a:prstGeom>
              <a:blipFill>
                <a:blip r:embed="rId6"/>
                <a:stretch>
                  <a:fillRect l="-6250" r="-4167"/>
                </a:stretch>
              </a:blipFill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393"/>
              <p:cNvSpPr/>
              <p:nvPr/>
            </p:nvSpPr>
            <p:spPr>
              <a:xfrm>
                <a:off x="4489148" y="1358227"/>
                <a:ext cx="426722" cy="452816"/>
              </a:xfrm>
              <a:prstGeom prst="rect">
                <a:avLst/>
              </a:prstGeom>
              <a:noFill/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3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148" y="1358227"/>
                <a:ext cx="426722" cy="452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hape 390"/>
              <p:cNvSpPr/>
              <p:nvPr/>
            </p:nvSpPr>
            <p:spPr>
              <a:xfrm>
                <a:off x="2544007" y="2889071"/>
                <a:ext cx="1427642" cy="611937"/>
              </a:xfrm>
              <a:prstGeom prst="ellipse">
                <a:avLst/>
              </a:prstGeom>
              <a:noFill/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8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07" y="2889071"/>
                <a:ext cx="1427642" cy="61193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378"/>
              <p:cNvSpPr/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noFill/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0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hape 391"/>
          <p:cNvSpPr/>
          <p:nvPr/>
        </p:nvSpPr>
        <p:spPr>
          <a:xfrm>
            <a:off x="5588250" y="2301059"/>
            <a:ext cx="2768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hape 393"/>
              <p:cNvSpPr/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36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hape 391"/>
              <p:cNvSpPr/>
              <p:nvPr/>
            </p:nvSpPr>
            <p:spPr>
              <a:xfrm>
                <a:off x="2903725" y="3610013"/>
                <a:ext cx="276896" cy="410369"/>
              </a:xfrm>
              <a:prstGeom prst="rect">
                <a:avLst/>
              </a:prstGeom>
              <a:noFill/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4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25" y="3610013"/>
                <a:ext cx="276896" cy="410369"/>
              </a:xfrm>
              <a:prstGeom prst="rect">
                <a:avLst/>
              </a:prstGeom>
              <a:blipFill>
                <a:blip r:embed="rId11"/>
                <a:stretch>
                  <a:fillRect l="-4167" r="-6250"/>
                </a:stretch>
              </a:blipFill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390"/>
              <p:cNvSpPr/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noFill/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5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hape 378"/>
              <p:cNvSpPr/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noFill/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7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hape 378"/>
              <p:cNvSpPr/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noFill/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𝐭𝐭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48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hape 378"/>
              <p:cNvSpPr/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noFill/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9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hape 393"/>
              <p:cNvSpPr/>
              <p:nvPr/>
            </p:nvSpPr>
            <p:spPr>
              <a:xfrm>
                <a:off x="4496852" y="2676664"/>
                <a:ext cx="426722" cy="452816"/>
              </a:xfrm>
              <a:prstGeom prst="rect">
                <a:avLst/>
              </a:prstGeom>
              <a:noFill/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5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852" y="2676664"/>
                <a:ext cx="426722" cy="4528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30" idx="4"/>
            <a:endCxn id="28" idx="0"/>
          </p:cNvCxnSpPr>
          <p:nvPr/>
        </p:nvCxnSpPr>
        <p:spPr>
          <a:xfrm flipH="1">
            <a:off x="3282571" y="2167887"/>
            <a:ext cx="977" cy="73518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3501008"/>
            <a:ext cx="0" cy="75213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5" idx="4"/>
            <a:endCxn id="49" idx="0"/>
          </p:cNvCxnSpPr>
          <p:nvPr/>
        </p:nvCxnSpPr>
        <p:spPr>
          <a:xfrm flipH="1">
            <a:off x="3278569" y="4771530"/>
            <a:ext cx="4002" cy="8307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6"/>
            <a:endCxn id="83" idx="2"/>
          </p:cNvCxnSpPr>
          <p:nvPr/>
        </p:nvCxnSpPr>
        <p:spPr>
          <a:xfrm>
            <a:off x="3562033" y="5887108"/>
            <a:ext cx="2171223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hape 378"/>
              <p:cNvSpPr/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noFill/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𝐟𝐟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83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25400" cap="flat">
                <a:solidFill>
                  <a:srgbClr val="79889F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30" idx="6"/>
            <a:endCxn id="40" idx="2"/>
          </p:cNvCxnSpPr>
          <p:nvPr/>
        </p:nvCxnSpPr>
        <p:spPr>
          <a:xfrm>
            <a:off x="4087844" y="1868919"/>
            <a:ext cx="1636284" cy="1415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8" idx="6"/>
            <a:endCxn id="47" idx="2"/>
          </p:cNvCxnSpPr>
          <p:nvPr/>
        </p:nvCxnSpPr>
        <p:spPr>
          <a:xfrm>
            <a:off x="3971649" y="3202040"/>
            <a:ext cx="1752479" cy="214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5" idx="5"/>
            <a:endCxn id="83" idx="1"/>
          </p:cNvCxnSpPr>
          <p:nvPr/>
        </p:nvCxnSpPr>
        <p:spPr>
          <a:xfrm>
            <a:off x="3697306" y="4695614"/>
            <a:ext cx="2118975" cy="99009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Shape 391"/>
              <p:cNvSpPr/>
              <p:nvPr/>
            </p:nvSpPr>
            <p:spPr>
              <a:xfrm>
                <a:off x="3979539" y="5136773"/>
                <a:ext cx="803858" cy="452816"/>
              </a:xfrm>
              <a:prstGeom prst="rect">
                <a:avLst/>
              </a:prstGeom>
              <a:noFill/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>
                              <a:latin typeface="Cambria Math"/>
                            </a:rPr>
                            <m:t>𝑎</m:t>
                          </m:r>
                        </m:e>
                      </m:ba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2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39" y="5136773"/>
                <a:ext cx="803858" cy="4528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>
            <a:stCxn id="40" idx="4"/>
            <a:endCxn id="47" idx="0"/>
          </p:cNvCxnSpPr>
          <p:nvPr/>
        </p:nvCxnSpPr>
        <p:spPr>
          <a:xfrm>
            <a:off x="6007592" y="2167887"/>
            <a:ext cx="0" cy="75147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7" idx="4"/>
            <a:endCxn id="83" idx="0"/>
          </p:cNvCxnSpPr>
          <p:nvPr/>
        </p:nvCxnSpPr>
        <p:spPr>
          <a:xfrm>
            <a:off x="6007592" y="3488999"/>
            <a:ext cx="9128" cy="211329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49" idx="4"/>
            <a:endCxn id="49" idx="2"/>
          </p:cNvCxnSpPr>
          <p:nvPr/>
        </p:nvCxnSpPr>
        <p:spPr>
          <a:xfrm rot="5400000" flipH="1">
            <a:off x="2994428" y="5887785"/>
            <a:ext cx="284817" cy="283464"/>
          </a:xfrm>
          <a:prstGeom prst="curvedConnector4">
            <a:avLst>
              <a:gd name="adj1" fmla="val -80262"/>
              <a:gd name="adj2" fmla="val 180645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47" idx="3"/>
            <a:endCxn id="48" idx="7"/>
          </p:cNvCxnSpPr>
          <p:nvPr/>
        </p:nvCxnSpPr>
        <p:spPr>
          <a:xfrm flipH="1">
            <a:off x="5249639" y="3405578"/>
            <a:ext cx="557514" cy="9053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5" idx="6"/>
            <a:endCxn id="48" idx="2"/>
          </p:cNvCxnSpPr>
          <p:nvPr/>
        </p:nvCxnSpPr>
        <p:spPr>
          <a:xfrm>
            <a:off x="3869095" y="4512335"/>
            <a:ext cx="896641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0" name="Curved Connector 179"/>
          <p:cNvCxnSpPr>
            <a:stCxn id="83" idx="6"/>
            <a:endCxn id="83" idx="4"/>
          </p:cNvCxnSpPr>
          <p:nvPr/>
        </p:nvCxnSpPr>
        <p:spPr>
          <a:xfrm flipH="1">
            <a:off x="6016720" y="5887108"/>
            <a:ext cx="283464" cy="284817"/>
          </a:xfrm>
          <a:prstGeom prst="curvedConnector4">
            <a:avLst>
              <a:gd name="adj1" fmla="val -80645"/>
              <a:gd name="adj2" fmla="val 180262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48" idx="6"/>
            <a:endCxn id="48" idx="4"/>
          </p:cNvCxnSpPr>
          <p:nvPr/>
        </p:nvCxnSpPr>
        <p:spPr>
          <a:xfrm flipH="1">
            <a:off x="5049200" y="4512335"/>
            <a:ext cx="283464" cy="284817"/>
          </a:xfrm>
          <a:prstGeom prst="curvedConnector4">
            <a:avLst>
              <a:gd name="adj1" fmla="val -67742"/>
              <a:gd name="adj2" fmla="val 157789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Shape 391"/>
              <p:cNvSpPr/>
              <p:nvPr/>
            </p:nvSpPr>
            <p:spPr>
              <a:xfrm>
                <a:off x="2455539" y="5966740"/>
                <a:ext cx="276896" cy="410369"/>
              </a:xfrm>
              <a:prstGeom prst="rect">
                <a:avLst/>
              </a:prstGeom>
              <a:noFill/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87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539" y="5966740"/>
                <a:ext cx="276896" cy="410369"/>
              </a:xfrm>
              <a:prstGeom prst="rect">
                <a:avLst/>
              </a:prstGeom>
              <a:blipFill>
                <a:blip r:embed="rId19"/>
                <a:stretch>
                  <a:fillRect l="-6383" r="-6383"/>
                </a:stretch>
              </a:blipFill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Shape 393"/>
              <p:cNvSpPr/>
              <p:nvPr/>
            </p:nvSpPr>
            <p:spPr>
              <a:xfrm>
                <a:off x="6011019" y="4297378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8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019" y="4297378"/>
                <a:ext cx="426722" cy="41036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Shape 393"/>
              <p:cNvSpPr/>
              <p:nvPr/>
            </p:nvSpPr>
            <p:spPr>
              <a:xfrm>
                <a:off x="4416853" y="5924293"/>
                <a:ext cx="426722" cy="452816"/>
              </a:xfrm>
              <a:prstGeom prst="rect">
                <a:avLst/>
              </a:prstGeom>
              <a:noFill/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9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53" y="5924293"/>
                <a:ext cx="426722" cy="45281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solidFill>
                  <a:srgbClr val="FFC000"/>
                </a:solidFill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Shape 393"/>
              <p:cNvSpPr/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1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blipFill>
                <a:blip r:embed="rId23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Shape 393"/>
              <p:cNvSpPr/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blipFill>
                <a:blip r:embed="rId24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hape 373"/>
              <p:cNvSpPr/>
              <p:nvPr/>
            </p:nvSpPr>
            <p:spPr>
              <a:xfrm>
                <a:off x="4127876" y="4114575"/>
                <a:ext cx="24746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1" name="Shap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76" y="4114575"/>
                <a:ext cx="247463" cy="410369"/>
              </a:xfrm>
              <a:prstGeom prst="rect">
                <a:avLst/>
              </a:prstGeom>
              <a:blipFill>
                <a:blip r:embed="rId25"/>
                <a:stretch>
                  <a:fillRect l="-4878" r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1763688" y="1868919"/>
            <a:ext cx="715563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7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DBAs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de-DE" dirty="0">
                    <a:latin typeface="Cambria Math" panose="02040503050406030204" pitchFamily="18" charset="0"/>
                  </a:rPr>
                  <a:t>,</a:t>
                </a: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/>
                  <a:t>DCAs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i="1"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51520" y="1700808"/>
                <a:ext cx="4176464" cy="2691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DBA </a:t>
                </a:r>
                <a:r>
                  <a:rPr lang="de-DE" dirty="0" err="1" smtClean="0"/>
                  <a:t>for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smtClean="0"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 smtClean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States: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mtClean="0"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Initial </a:t>
                </a:r>
                <a:r>
                  <a:rPr lang="de-DE" dirty="0" err="1"/>
                  <a:t>state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Final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4176464" cy="2691680"/>
              </a:xfrm>
              <a:prstGeom prst="rect">
                <a:avLst/>
              </a:prstGeom>
              <a:blipFill>
                <a:blip r:embed="rId3"/>
                <a:stretch>
                  <a:fillRect l="-2920" t="-4525" b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87944" y="1700808"/>
                <a:ext cx="4448552" cy="2694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DCA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b="0" i="1" smtClean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endParaRPr lang="de-DE" dirty="0" smtClean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States: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mtClean="0"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Initial </a:t>
                </a:r>
                <a:r>
                  <a:rPr lang="de-DE" dirty="0" err="1"/>
                  <a:t>state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Final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44" y="1700808"/>
                <a:ext cx="4448552" cy="2694088"/>
              </a:xfrm>
              <a:prstGeom prst="rect">
                <a:avLst/>
              </a:prstGeom>
              <a:blipFill>
                <a:blip r:embed="rId4"/>
                <a:stretch>
                  <a:fillRect l="-2881" t="-4525" b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4581128"/>
                <a:ext cx="8712968" cy="1894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solidFill>
                      <a:schemeClr val="bg1"/>
                    </a:solidFill>
                  </a:rPr>
                  <a:t>Number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of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states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: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for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a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formula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with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800" dirty="0" smtClean="0">
                    <a:solidFill>
                      <a:schemeClr val="bg1"/>
                    </a:solidFill>
                  </a:rPr>
                  <a:t> temporal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subformulas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, at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most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err="1" smtClean="0">
                    <a:solidFill>
                      <a:schemeClr val="bg1"/>
                    </a:solidFill>
                  </a:rPr>
                  <a:t>Ouch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! Yes, but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smallest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DBA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for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or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de-DE" sz="2800" dirty="0" smtClean="0">
                    <a:solidFill>
                      <a:schemeClr val="bg1"/>
                    </a:solidFill>
                  </a:rPr>
                  <a:t>-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formula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of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size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can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have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size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).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81128"/>
                <a:ext cx="8712968" cy="1894749"/>
              </a:xfrm>
              <a:prstGeom prst="rect">
                <a:avLst/>
              </a:prstGeom>
              <a:blipFill>
                <a:blip r:embed="rId5"/>
                <a:stretch>
                  <a:fillRect l="-1260" t="-2894" b="-8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1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DBAs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de-DE" dirty="0">
                    <a:latin typeface="Cambria Math" panose="02040503050406030204" pitchFamily="18" charset="0"/>
                  </a:rPr>
                  <a:t>,</a:t>
                </a: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/>
                  <a:t>DCAs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i="1"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51520" y="1700808"/>
                <a:ext cx="4176464" cy="2691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DBA </a:t>
                </a:r>
                <a:r>
                  <a:rPr lang="de-DE" dirty="0" err="1" smtClean="0"/>
                  <a:t>for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smtClean="0"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 smtClean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States: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mtClean="0"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Initial </a:t>
                </a:r>
                <a:r>
                  <a:rPr lang="de-DE" dirty="0" err="1"/>
                  <a:t>state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Final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4176464" cy="2691680"/>
              </a:xfrm>
              <a:prstGeom prst="rect">
                <a:avLst/>
              </a:prstGeom>
              <a:blipFill>
                <a:blip r:embed="rId3"/>
                <a:stretch>
                  <a:fillRect l="-2920" t="-4525" b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87944" y="1700808"/>
                <a:ext cx="4448552" cy="2694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DCA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b="0" i="1" smtClean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endParaRPr lang="de-DE" dirty="0" smtClean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States: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mtClean="0"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Initial </a:t>
                </a:r>
                <a:r>
                  <a:rPr lang="de-DE" dirty="0" err="1"/>
                  <a:t>state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Final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44" y="1700808"/>
                <a:ext cx="4448552" cy="2694088"/>
              </a:xfrm>
              <a:prstGeom prst="rect">
                <a:avLst/>
              </a:prstGeom>
              <a:blipFill>
                <a:blip r:embed="rId4"/>
                <a:stretch>
                  <a:fillRect l="-2881" t="-4525" b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4581128"/>
                <a:ext cx="8712968" cy="1894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/>
                  <a:t>Number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states</a:t>
                </a:r>
                <a:r>
                  <a:rPr lang="de-DE" sz="2800" dirty="0" smtClean="0"/>
                  <a:t>: </a:t>
                </a:r>
                <a:r>
                  <a:rPr lang="de-DE" sz="2800" dirty="0" err="1" smtClean="0"/>
                  <a:t>for</a:t>
                </a:r>
                <a:r>
                  <a:rPr lang="de-DE" sz="2800" dirty="0" smtClean="0"/>
                  <a:t> a </a:t>
                </a:r>
                <a:r>
                  <a:rPr lang="de-DE" sz="2800" dirty="0" err="1" smtClean="0"/>
                  <a:t>formula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with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800" dirty="0" smtClean="0"/>
                  <a:t> temporal </a:t>
                </a:r>
                <a:r>
                  <a:rPr lang="de-DE" sz="2800" dirty="0" err="1" smtClean="0"/>
                  <a:t>subformulas</a:t>
                </a:r>
                <a:r>
                  <a:rPr lang="de-DE" sz="2800" dirty="0" smtClean="0"/>
                  <a:t>, at </a:t>
                </a:r>
                <a:r>
                  <a:rPr lang="de-DE" sz="2800" dirty="0" err="1" smtClean="0"/>
                  <a:t>most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solidFill>
                      <a:schemeClr val="bg1"/>
                    </a:solidFill>
                  </a:rPr>
                  <a:t>Ouch! Yes, but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smallest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DBA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for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or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de-DE" sz="2800" dirty="0" smtClean="0">
                    <a:solidFill>
                      <a:schemeClr val="bg1"/>
                    </a:solidFill>
                  </a:rPr>
                  <a:t>-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formula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of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size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can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have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/>
                    </a:solidFill>
                  </a:rPr>
                  <a:t>size</a:t>
                </a:r>
                <a:r>
                  <a:rPr lang="de-DE" sz="2800" dirty="0" smtClean="0">
                    <a:solidFill>
                      <a:schemeClr val="bg1"/>
                    </a:solidFill>
                  </a:rPr>
                  <a:t> 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).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81128"/>
                <a:ext cx="8712968" cy="1894749"/>
              </a:xfrm>
              <a:prstGeom prst="rect">
                <a:avLst/>
              </a:prstGeom>
              <a:blipFill>
                <a:blip r:embed="rId5"/>
                <a:stretch>
                  <a:fillRect l="-1260" t="-2894" b="-8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1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/>
                  <a:t>DBAs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de-DE" dirty="0">
                    <a:latin typeface="Cambria Math" panose="02040503050406030204" pitchFamily="18" charset="0"/>
                  </a:rPr>
                  <a:t>,</a:t>
                </a:r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/>
                  <a:t>DCAs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i="1"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51520" y="1700808"/>
                <a:ext cx="4176464" cy="26916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DBA </a:t>
                </a:r>
                <a:r>
                  <a:rPr lang="de-DE" dirty="0" err="1" smtClean="0"/>
                  <a:t>for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smtClean="0"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 smtClean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States: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mtClean="0"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Initial </a:t>
                </a:r>
                <a:r>
                  <a:rPr lang="de-DE" dirty="0" err="1"/>
                  <a:t>state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Final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4176464" cy="2691680"/>
              </a:xfrm>
              <a:prstGeom prst="rect">
                <a:avLst/>
              </a:prstGeom>
              <a:blipFill>
                <a:blip r:embed="rId3"/>
                <a:stretch>
                  <a:fillRect l="-2920" t="-4525" b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87944" y="1700808"/>
                <a:ext cx="4448552" cy="2694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DCA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b="0" i="1" smtClean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endParaRPr lang="de-DE" dirty="0" smtClean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States: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mtClean="0"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Initial </a:t>
                </a:r>
                <a:r>
                  <a:rPr lang="de-DE" dirty="0" err="1"/>
                  <a:t>state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Final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944" y="1700808"/>
                <a:ext cx="4448552" cy="2694088"/>
              </a:xfrm>
              <a:prstGeom prst="rect">
                <a:avLst/>
              </a:prstGeom>
              <a:blipFill>
                <a:blip r:embed="rId4"/>
                <a:stretch>
                  <a:fillRect l="-2881" t="-4525" b="-1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4581128"/>
                <a:ext cx="8712968" cy="1894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/>
                  <a:t>Number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states</a:t>
                </a:r>
                <a:r>
                  <a:rPr lang="de-DE" sz="2800" dirty="0" smtClean="0"/>
                  <a:t>: </a:t>
                </a:r>
                <a:r>
                  <a:rPr lang="de-DE" sz="2800" dirty="0" err="1" smtClean="0"/>
                  <a:t>for</a:t>
                </a:r>
                <a:r>
                  <a:rPr lang="de-DE" sz="2800" dirty="0" smtClean="0"/>
                  <a:t> a </a:t>
                </a:r>
                <a:r>
                  <a:rPr lang="de-DE" sz="2800" dirty="0" err="1" smtClean="0"/>
                  <a:t>formula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with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800" dirty="0" smtClean="0"/>
                  <a:t> temporal </a:t>
                </a:r>
                <a:r>
                  <a:rPr lang="de-DE" sz="2800" dirty="0" err="1" smtClean="0"/>
                  <a:t>subformulas</a:t>
                </a:r>
                <a:r>
                  <a:rPr lang="de-DE" sz="2800" dirty="0" smtClean="0"/>
                  <a:t>, at </a:t>
                </a:r>
                <a:r>
                  <a:rPr lang="de-DE" sz="2800" dirty="0" err="1" smtClean="0"/>
                  <a:t>most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/>
                  <a:t>.</a:t>
                </a: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>
                    <a:solidFill>
                      <a:srgbClr val="00B050"/>
                    </a:solidFill>
                  </a:rPr>
                  <a:t>The </a:t>
                </a:r>
                <a:r>
                  <a:rPr lang="de-DE" sz="2800" dirty="0" err="1" smtClean="0">
                    <a:solidFill>
                      <a:srgbClr val="00B050"/>
                    </a:solidFill>
                  </a:rPr>
                  <a:t>smallest</a:t>
                </a:r>
                <a:r>
                  <a:rPr lang="de-DE" sz="2800" dirty="0" smtClean="0">
                    <a:solidFill>
                      <a:srgbClr val="00B050"/>
                    </a:solidFill>
                  </a:rPr>
                  <a:t> DBA </a:t>
                </a:r>
                <a:r>
                  <a:rPr lang="de-DE" sz="2800" dirty="0" err="1" smtClean="0">
                    <a:solidFill>
                      <a:srgbClr val="00B050"/>
                    </a:solidFill>
                  </a:rPr>
                  <a:t>for</a:t>
                </a:r>
                <a:r>
                  <a:rPr lang="de-DE" sz="2800" dirty="0" smtClean="0">
                    <a:solidFill>
                      <a:srgbClr val="00B05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de-DE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800" dirty="0" err="1" smtClean="0">
                    <a:solidFill>
                      <a:srgbClr val="00B050"/>
                    </a:solidFill>
                  </a:rPr>
                  <a:t>formula</a:t>
                </a:r>
                <a:r>
                  <a:rPr lang="de-DE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B050"/>
                    </a:solidFill>
                  </a:rPr>
                  <a:t>of</a:t>
                </a:r>
                <a:r>
                  <a:rPr lang="de-DE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B050"/>
                    </a:solidFill>
                  </a:rPr>
                  <a:t>size</a:t>
                </a:r>
                <a:r>
                  <a:rPr lang="de-DE" sz="2800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B050"/>
                    </a:solidFill>
                  </a:rPr>
                  <a:t>can</a:t>
                </a:r>
                <a:r>
                  <a:rPr lang="de-DE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B050"/>
                    </a:solidFill>
                  </a:rPr>
                  <a:t>have</a:t>
                </a:r>
                <a:r>
                  <a:rPr lang="de-DE" sz="2800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rgbClr val="00B050"/>
                    </a:solidFill>
                  </a:rPr>
                  <a:t>size</a:t>
                </a:r>
                <a:r>
                  <a:rPr lang="de-DE" sz="2800" dirty="0" smtClean="0">
                    <a:solidFill>
                      <a:srgbClr val="00B050"/>
                    </a:solidFill>
                  </a:rPr>
                  <a:t> 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de-DE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</a:rPr>
                  <a:t>).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81128"/>
                <a:ext cx="8712968" cy="1894749"/>
              </a:xfrm>
              <a:prstGeom prst="rect">
                <a:avLst/>
              </a:prstGeom>
              <a:blipFill>
                <a:blip r:embed="rId5"/>
                <a:stretch>
                  <a:fillRect l="-1260" t="-2894" b="-8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5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712968" cy="5112568"/>
              </a:xfrm>
            </p:spPr>
            <p:txBody>
              <a:bodyPr>
                <a:normAutofit fontScale="92500"/>
              </a:bodyPr>
              <a:lstStyle/>
              <a:p>
                <a:pPr marL="347663" indent="-347663"/>
                <a:r>
                  <a:rPr lang="de-DE" sz="3000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de-DE" sz="3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3000" dirty="0" smtClean="0"/>
                  <a:t> be the set of clauses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3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3000" dirty="0" smtClean="0"/>
                  <a:t> when written in disjunctive normal form.</a:t>
                </a:r>
              </a:p>
              <a:p>
                <a:pPr marL="347663" indent="-347663"/>
                <a:r>
                  <a:rPr lang="de-DE" sz="3000" dirty="0" err="1" smtClean="0"/>
                  <a:t>Define</a:t>
                </a:r>
                <a:r>
                  <a:rPr lang="de-DE" sz="3000" dirty="0" smtClean="0"/>
                  <a:t> </a:t>
                </a: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3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de-DE" sz="30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Reach</m:t>
                      </m:r>
                      <m:d>
                        <m:dPr>
                          <m:ctrlPr>
                            <a:rPr lang="de-DE" sz="3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3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de-DE" sz="3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supHide m:val="on"/>
                          <m:ctrlPr>
                            <a:rPr lang="de-DE" sz="3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3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sz="3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de-DE" sz="3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30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e-DE" sz="3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3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de-DE" sz="30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𝐴𝑃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de-DE" sz="3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de-DE" sz="3000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de-DE" sz="30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af</m:t>
                          </m:r>
                          <m:d>
                            <m:dPr>
                              <m:ctrlPr>
                                <a:rPr lang="de-DE" sz="3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3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de-DE" sz="3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30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3000" dirty="0" smtClean="0"/>
              </a:p>
              <a:p>
                <a:r>
                  <a:rPr lang="de-DE" sz="3000" dirty="0" smtClean="0">
                    <a:solidFill>
                      <a:srgbClr val="C00000"/>
                    </a:solidFill>
                  </a:rPr>
                  <a:t>Proposition</a:t>
                </a:r>
                <a:r>
                  <a:rPr lang="de-DE" sz="3000" dirty="0" smtClean="0"/>
                  <a:t>: </a:t>
                </a:r>
                <a:r>
                  <a:rPr lang="en-US" sz="30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de-DE" sz="3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d>
                      <m:dPr>
                        <m:ctrlPr>
                          <a:rPr lang="de-DE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contains </a:t>
                </a:r>
                <a:r>
                  <a:rPr lang="en-US" sz="3000" dirty="0"/>
                  <a:t>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3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/>
                  <a:t> clauses.</a:t>
                </a:r>
                <a:endParaRPr lang="en-US" sz="3000" dirty="0"/>
              </a:p>
              <a:p>
                <a:pPr lvl="1"/>
                <a:r>
                  <a:rPr lang="de-DE" sz="2600" dirty="0"/>
                  <a:t>Proof: </a:t>
                </a:r>
                <a:r>
                  <a:rPr lang="de-DE" sz="2600" dirty="0" smtClean="0"/>
                  <a:t/>
                </a:r>
                <a:br>
                  <a:rPr lang="de-DE" sz="2600" dirty="0" smtClean="0"/>
                </a:br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600" dirty="0" smtClean="0"/>
                  <a:t> </a:t>
                </a:r>
                <a:r>
                  <a:rPr lang="de-DE" sz="2600" dirty="0" err="1" smtClean="0"/>
                  <a:t>has</a:t>
                </a:r>
                <a:r>
                  <a:rPr lang="de-DE" sz="2600" dirty="0" smtClean="0"/>
                  <a:t> at </a:t>
                </a:r>
                <a:r>
                  <a:rPr lang="de-DE" sz="2600" dirty="0" err="1" smtClean="0"/>
                  <a:t>most</a:t>
                </a:r>
                <a:r>
                  <a:rPr lang="de-DE" sz="2600" dirty="0" smtClean="0"/>
                  <a:t>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600" dirty="0" smtClean="0"/>
                  <a:t> temporal </a:t>
                </a:r>
                <a:r>
                  <a:rPr lang="de-DE" sz="2600" dirty="0" err="1" smtClean="0"/>
                  <a:t>subformulas</a:t>
                </a:r>
                <a:r>
                  <a:rPr lang="de-DE" sz="2600" dirty="0" smtClean="0"/>
                  <a:t>. </a:t>
                </a:r>
                <a:br>
                  <a:rPr lang="de-DE" sz="2600" dirty="0" smtClean="0"/>
                </a:br>
                <a:r>
                  <a:rPr lang="de-DE" sz="2600" dirty="0" err="1" smtClean="0"/>
                  <a:t>There</a:t>
                </a:r>
                <a:r>
                  <a:rPr lang="de-DE" sz="2600" dirty="0" smtClean="0"/>
                  <a:t> </a:t>
                </a:r>
                <a:r>
                  <a:rPr lang="de-DE" sz="2600" dirty="0" err="1"/>
                  <a:t>are</a:t>
                </a:r>
                <a:r>
                  <a:rPr lang="de-DE" sz="2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/>
                  <a:t> non-equivalent </a:t>
                </a:r>
                <a:r>
                  <a:rPr lang="en-US" sz="2600" dirty="0"/>
                  <a:t>Boolean </a:t>
                </a:r>
                <a:r>
                  <a:rPr lang="en-US" sz="2600" dirty="0" smtClean="0"/>
                  <a:t>clauses </a:t>
                </a:r>
                <a:r>
                  <a:rPr lang="en-US" sz="2600" dirty="0"/>
                  <a:t>with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/>
                  <a:t> variables.</a:t>
                </a:r>
              </a:p>
              <a:p>
                <a:pPr marL="347663" indent="-347663"/>
                <a:endParaRPr lang="en-US" sz="3000" dirty="0" smtClean="0"/>
              </a:p>
              <a:p>
                <a:endParaRPr lang="en-US" sz="3000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712968" cy="5112568"/>
              </a:xfrm>
              <a:blipFill>
                <a:blip r:embed="rId2"/>
                <a:stretch>
                  <a:fillRect l="-1259" t="-119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Can </a:t>
            </a:r>
            <a:r>
              <a:rPr lang="de-DE" dirty="0" err="1" smtClean="0"/>
              <a:t>we</a:t>
            </a:r>
            <a:r>
              <a:rPr lang="de-DE" dirty="0" smtClean="0"/>
              <a:t> at least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tx1"/>
                </a:solidFill>
              </a:rPr>
              <a:t>smaller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rgbClr val="C00000"/>
                </a:solidFill>
              </a:rPr>
              <a:t>N</a:t>
            </a:r>
            <a:r>
              <a:rPr lang="de-DE" dirty="0" smtClean="0">
                <a:solidFill>
                  <a:schemeClr val="tx1"/>
                </a:solidFill>
              </a:rPr>
              <a:t>BAs?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8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 NCA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dirty="0">
                        <a:latin typeface="Cambria Math"/>
                      </a:rPr>
                      <m:t>𝐗𝐗</m:t>
                    </m:r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hape 393"/>
              <p:cNvSpPr/>
              <p:nvPr/>
            </p:nvSpPr>
            <p:spPr>
              <a:xfrm>
                <a:off x="2570004" y="4918949"/>
                <a:ext cx="684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004" y="4918949"/>
                <a:ext cx="684722" cy="410369"/>
              </a:xfrm>
              <a:prstGeom prst="rect">
                <a:avLst/>
              </a:prstGeom>
              <a:blipFill>
                <a:blip r:embed="rId3"/>
                <a:stretch>
                  <a:fillRect r="-3571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hape 373"/>
              <p:cNvSpPr/>
              <p:nvPr/>
            </p:nvSpPr>
            <p:spPr>
              <a:xfrm>
                <a:off x="5202907" y="3573620"/>
                <a:ext cx="24746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Shap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907" y="3573620"/>
                <a:ext cx="247463" cy="410369"/>
              </a:xfrm>
              <a:prstGeom prst="rect">
                <a:avLst/>
              </a:prstGeom>
              <a:blipFill>
                <a:blip r:embed="rId4"/>
                <a:stretch>
                  <a:fillRect l="-4878" r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hape 390"/>
              <p:cNvSpPr/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noFill/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30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51" y="1569951"/>
                <a:ext cx="1608593" cy="597936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Shape 391"/>
              <p:cNvSpPr/>
              <p:nvPr/>
            </p:nvSpPr>
            <p:spPr>
              <a:xfrm>
                <a:off x="2932690" y="2261330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1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690" y="2261330"/>
                <a:ext cx="276896" cy="410369"/>
              </a:xfrm>
              <a:prstGeom prst="rect">
                <a:avLst/>
              </a:prstGeom>
              <a:blipFill>
                <a:blip r:embed="rId6"/>
                <a:stretch>
                  <a:fillRect l="-8696" r="-6522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Shape 393"/>
              <p:cNvSpPr/>
              <p:nvPr/>
            </p:nvSpPr>
            <p:spPr>
              <a:xfrm>
                <a:off x="4489148" y="1358227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3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148" y="1358227"/>
                <a:ext cx="426722" cy="452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hape 390"/>
              <p:cNvSpPr/>
              <p:nvPr/>
            </p:nvSpPr>
            <p:spPr>
              <a:xfrm>
                <a:off x="2544007" y="2889071"/>
                <a:ext cx="1427642" cy="611937"/>
              </a:xfrm>
              <a:prstGeom prst="ellipse">
                <a:avLst/>
              </a:prstGeom>
              <a:noFill/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28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007" y="2889071"/>
                <a:ext cx="1427642" cy="611937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hape 378"/>
              <p:cNvSpPr/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noFill/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/>
                        </a:rPr>
                        <m:t>𝐗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0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598252"/>
                <a:ext cx="566928" cy="56963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Shape 391"/>
          <p:cNvSpPr/>
          <p:nvPr/>
        </p:nvSpPr>
        <p:spPr>
          <a:xfrm>
            <a:off x="5588250" y="2301059"/>
            <a:ext cx="27689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000"/>
            </a:lvl1pPr>
          </a:lstStyle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Shape 393"/>
              <p:cNvSpPr/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36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799" y="2237560"/>
                <a:ext cx="720080" cy="379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Shape 391"/>
              <p:cNvSpPr/>
              <p:nvPr/>
            </p:nvSpPr>
            <p:spPr>
              <a:xfrm>
                <a:off x="2903725" y="3610013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44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725" y="3610013"/>
                <a:ext cx="276896" cy="410369"/>
              </a:xfrm>
              <a:prstGeom prst="rect">
                <a:avLst/>
              </a:prstGeom>
              <a:blipFill>
                <a:blip r:embed="rId11"/>
                <a:stretch>
                  <a:fillRect l="-6522" r="-8696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Shape 390"/>
              <p:cNvSpPr/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noFill/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lnSpc>
                    <a:spcPct val="80000"/>
                  </a:lnSpc>
                  <a:defRPr sz="20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2000" i="1" dirty="0" smtClean="0">
                          <a:latin typeface="Cambria Math"/>
                        </a:rPr>
                        <m:t>𝑏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5" name="Shape 3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046" y="4253140"/>
                <a:ext cx="1173049" cy="518390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Shape 378"/>
              <p:cNvSpPr/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noFill/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7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919364"/>
                <a:ext cx="566928" cy="56963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Shape 378"/>
              <p:cNvSpPr/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noFill/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𝐭𝐭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48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36" y="4227517"/>
                <a:ext cx="566928" cy="56963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hape 378"/>
              <p:cNvSpPr/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noFill/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sz="2000" dirty="0"/>
              </a:p>
            </p:txBody>
          </p:sp>
        </mc:Choice>
        <mc:Fallback xmlns="">
          <p:sp>
            <p:nvSpPr>
              <p:cNvPr id="49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05" y="5602290"/>
                <a:ext cx="566928" cy="56963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 w="28575" cap="flat">
                <a:solidFill>
                  <a:schemeClr val="bg1">
                    <a:lumMod val="65000"/>
                  </a:schemeClr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hape 393"/>
              <p:cNvSpPr/>
              <p:nvPr/>
            </p:nvSpPr>
            <p:spPr>
              <a:xfrm>
                <a:off x="4496852" y="2676664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53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852" y="2676664"/>
                <a:ext cx="426722" cy="45281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30" idx="4"/>
            <a:endCxn id="28" idx="0"/>
          </p:cNvCxnSpPr>
          <p:nvPr/>
        </p:nvCxnSpPr>
        <p:spPr>
          <a:xfrm flipH="1">
            <a:off x="3282571" y="2167887"/>
            <a:ext cx="977" cy="735185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275856" y="3501008"/>
            <a:ext cx="0" cy="75213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5" idx="4"/>
            <a:endCxn id="49" idx="0"/>
          </p:cNvCxnSpPr>
          <p:nvPr/>
        </p:nvCxnSpPr>
        <p:spPr>
          <a:xfrm flipH="1">
            <a:off x="3278569" y="4771530"/>
            <a:ext cx="4002" cy="8307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49" idx="6"/>
            <a:endCxn id="83" idx="2"/>
          </p:cNvCxnSpPr>
          <p:nvPr/>
        </p:nvCxnSpPr>
        <p:spPr>
          <a:xfrm>
            <a:off x="3562033" y="5887108"/>
            <a:ext cx="2171223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hape 378"/>
              <p:cNvSpPr/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noFill/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2500"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1" i="0" dirty="0" smtClean="0">
                          <a:latin typeface="Cambria Math" panose="02040503050406030204" pitchFamily="18" charset="0"/>
                        </a:rPr>
                        <m:t>𝐟𝐟</m:t>
                      </m:r>
                    </m:oMath>
                  </m:oMathPara>
                </a14:m>
                <a:endParaRPr sz="2000" b="1" dirty="0"/>
              </a:p>
            </p:txBody>
          </p:sp>
        </mc:Choice>
        <mc:Fallback xmlns="">
          <p:sp>
            <p:nvSpPr>
              <p:cNvPr id="83" name="Shape 3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256" y="5602290"/>
                <a:ext cx="566928" cy="569635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 w="57150" cap="flat">
                <a:solidFill>
                  <a:srgbClr val="FF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>
            <a:stCxn id="30" idx="6"/>
            <a:endCxn id="40" idx="2"/>
          </p:cNvCxnSpPr>
          <p:nvPr/>
        </p:nvCxnSpPr>
        <p:spPr>
          <a:xfrm>
            <a:off x="4087844" y="1868919"/>
            <a:ext cx="1636284" cy="1415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28" idx="6"/>
            <a:endCxn id="47" idx="2"/>
          </p:cNvCxnSpPr>
          <p:nvPr/>
        </p:nvCxnSpPr>
        <p:spPr>
          <a:xfrm>
            <a:off x="3971649" y="3202040"/>
            <a:ext cx="1752479" cy="2142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45" idx="5"/>
            <a:endCxn id="83" idx="1"/>
          </p:cNvCxnSpPr>
          <p:nvPr/>
        </p:nvCxnSpPr>
        <p:spPr>
          <a:xfrm>
            <a:off x="3697306" y="4695614"/>
            <a:ext cx="2118975" cy="990097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Shape 391"/>
              <p:cNvSpPr/>
              <p:nvPr/>
            </p:nvSpPr>
            <p:spPr>
              <a:xfrm>
                <a:off x="3979539" y="5136773"/>
                <a:ext cx="803858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>
                              <a:latin typeface="Cambria Math"/>
                            </a:rPr>
                            <m:t>𝑎</m:t>
                          </m:r>
                        </m:e>
                      </m:bar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∧</m:t>
                      </m:r>
                      <m:bar>
                        <m:barPr>
                          <m:pos m:val="top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02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539" y="5136773"/>
                <a:ext cx="803858" cy="4528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>
            <a:stCxn id="40" idx="4"/>
            <a:endCxn id="47" idx="0"/>
          </p:cNvCxnSpPr>
          <p:nvPr/>
        </p:nvCxnSpPr>
        <p:spPr>
          <a:xfrm>
            <a:off x="6007592" y="2167887"/>
            <a:ext cx="0" cy="75147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47" idx="4"/>
            <a:endCxn id="83" idx="0"/>
          </p:cNvCxnSpPr>
          <p:nvPr/>
        </p:nvCxnSpPr>
        <p:spPr>
          <a:xfrm>
            <a:off x="6007592" y="3488999"/>
            <a:ext cx="9128" cy="2113291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49" idx="4"/>
            <a:endCxn id="49" idx="2"/>
          </p:cNvCxnSpPr>
          <p:nvPr/>
        </p:nvCxnSpPr>
        <p:spPr>
          <a:xfrm rot="5400000" flipH="1">
            <a:off x="2994428" y="5887785"/>
            <a:ext cx="284817" cy="283464"/>
          </a:xfrm>
          <a:prstGeom prst="curvedConnector4">
            <a:avLst>
              <a:gd name="adj1" fmla="val -80262"/>
              <a:gd name="adj2" fmla="val 180645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47" idx="3"/>
            <a:endCxn id="48" idx="7"/>
          </p:cNvCxnSpPr>
          <p:nvPr/>
        </p:nvCxnSpPr>
        <p:spPr>
          <a:xfrm flipH="1">
            <a:off x="5249639" y="3405578"/>
            <a:ext cx="557514" cy="90536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45" idx="6"/>
            <a:endCxn id="48" idx="2"/>
          </p:cNvCxnSpPr>
          <p:nvPr/>
        </p:nvCxnSpPr>
        <p:spPr>
          <a:xfrm>
            <a:off x="3869095" y="4512335"/>
            <a:ext cx="896641" cy="0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0" name="Curved Connector 179"/>
          <p:cNvCxnSpPr>
            <a:stCxn id="83" idx="6"/>
            <a:endCxn id="83" idx="4"/>
          </p:cNvCxnSpPr>
          <p:nvPr/>
        </p:nvCxnSpPr>
        <p:spPr>
          <a:xfrm flipH="1">
            <a:off x="6016720" y="5887108"/>
            <a:ext cx="283464" cy="284817"/>
          </a:xfrm>
          <a:prstGeom prst="curvedConnector4">
            <a:avLst>
              <a:gd name="adj1" fmla="val -80645"/>
              <a:gd name="adj2" fmla="val 180262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>
            <a:stCxn id="48" idx="6"/>
            <a:endCxn id="48" idx="4"/>
          </p:cNvCxnSpPr>
          <p:nvPr/>
        </p:nvCxnSpPr>
        <p:spPr>
          <a:xfrm flipH="1">
            <a:off x="5049200" y="4512335"/>
            <a:ext cx="283464" cy="284817"/>
          </a:xfrm>
          <a:prstGeom prst="curvedConnector4">
            <a:avLst>
              <a:gd name="adj1" fmla="val -67742"/>
              <a:gd name="adj2" fmla="val 157789"/>
            </a:avLst>
          </a:prstGeom>
          <a:ln w="317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Shape 391"/>
              <p:cNvSpPr/>
              <p:nvPr/>
            </p:nvSpPr>
            <p:spPr>
              <a:xfrm>
                <a:off x="2455539" y="5966740"/>
                <a:ext cx="27689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187" name="Shape 3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539" y="5966740"/>
                <a:ext cx="276896" cy="410369"/>
              </a:xfrm>
              <a:prstGeom prst="rect">
                <a:avLst/>
              </a:prstGeom>
              <a:blipFill>
                <a:blip r:embed="rId19"/>
                <a:stretch>
                  <a:fillRect l="-8889" r="-888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Shape 393"/>
              <p:cNvSpPr/>
              <p:nvPr/>
            </p:nvSpPr>
            <p:spPr>
              <a:xfrm>
                <a:off x="6011019" y="4297378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8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019" y="4297378"/>
                <a:ext cx="426722" cy="41036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Shape 393"/>
              <p:cNvSpPr/>
              <p:nvPr/>
            </p:nvSpPr>
            <p:spPr>
              <a:xfrm>
                <a:off x="4416853" y="5924293"/>
                <a:ext cx="426722" cy="4528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𝑏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189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53" y="5924293"/>
                <a:ext cx="426722" cy="45281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Shape 393"/>
              <p:cNvSpPr/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1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322" y="5942025"/>
                <a:ext cx="480514" cy="379591"/>
              </a:xfrm>
              <a:prstGeom prst="rect">
                <a:avLst/>
              </a:prstGeom>
              <a:blipFill>
                <a:blip r:embed="rId23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Shape 393"/>
              <p:cNvSpPr/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1800" b="0" i="0" smtClean="0">
                          <a:latin typeface="Cambria Math" panose="02040503050406030204" pitchFamily="18" charset="0"/>
                        </a:rPr>
                        <m:t>true</m:t>
                      </m:r>
                    </m:oMath>
                  </m:oMathPara>
                </a14:m>
                <a:endParaRPr lang="de-DE" sz="1800" b="0" dirty="0" smtClean="0"/>
              </a:p>
            </p:txBody>
          </p:sp>
        </mc:Choice>
        <mc:Fallback xmlns="">
          <p:sp>
            <p:nvSpPr>
              <p:cNvPr id="192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6639" y="4869160"/>
                <a:ext cx="480514" cy="379591"/>
              </a:xfrm>
              <a:prstGeom prst="rect">
                <a:avLst/>
              </a:prstGeom>
              <a:blipFill>
                <a:blip r:embed="rId24"/>
                <a:stretch>
                  <a:fillRect l="-5063" r="-12658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Shape 373"/>
              <p:cNvSpPr/>
              <p:nvPr/>
            </p:nvSpPr>
            <p:spPr>
              <a:xfrm>
                <a:off x="4127876" y="4114575"/>
                <a:ext cx="24746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1" name="Shape 3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76" y="4114575"/>
                <a:ext cx="247463" cy="410369"/>
              </a:xfrm>
              <a:prstGeom prst="rect">
                <a:avLst/>
              </a:prstGeom>
              <a:blipFill>
                <a:blip r:embed="rId25"/>
                <a:stretch>
                  <a:fillRect l="-4878" r="-2439"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1763688" y="1868919"/>
            <a:ext cx="715563" cy="0"/>
          </a:xfrm>
          <a:prstGeom prst="straightConnector1">
            <a:avLst/>
          </a:prstGeom>
          <a:ln w="53975">
            <a:solidFill>
              <a:srgbClr val="FF0000"/>
            </a:solidFill>
            <a:tailEnd type="triangl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A NCA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r>
                      <a:rPr lang="de-DE" b="1" i="0" dirty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dirty="0">
                        <a:latin typeface="Cambria Math"/>
                      </a:rPr>
                      <m:t>𝐗𝐗</m:t>
                    </m:r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763688" y="1358227"/>
            <a:ext cx="5283148" cy="5018882"/>
            <a:chOff x="1763688" y="1358227"/>
            <a:chExt cx="5283148" cy="5018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Shape 393"/>
                <p:cNvSpPr/>
                <p:nvPr/>
              </p:nvSpPr>
              <p:spPr>
                <a:xfrm>
                  <a:off x="2570004" y="4918949"/>
                  <a:ext cx="68472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𝑎</m:t>
                            </m:r>
                          </m:e>
                        </m:ba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de-DE" b="0" dirty="0" smtClean="0"/>
                </a:p>
              </p:txBody>
            </p:sp>
          </mc:Choice>
          <mc:Fallback xmlns="">
            <p:sp>
              <p:nvSpPr>
                <p:cNvPr id="12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0004" y="4918949"/>
                  <a:ext cx="684722" cy="410369"/>
                </a:xfrm>
                <a:prstGeom prst="rect">
                  <a:avLst/>
                </a:prstGeom>
                <a:blipFill>
                  <a:blip r:embed="rId3"/>
                  <a:stretch>
                    <a:fillRect r="-357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Shape 373"/>
                <p:cNvSpPr/>
                <p:nvPr/>
              </p:nvSpPr>
              <p:spPr>
                <a:xfrm>
                  <a:off x="5202907" y="3573620"/>
                  <a:ext cx="247463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4" name="Shape 3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907" y="3573620"/>
                  <a:ext cx="247463" cy="410369"/>
                </a:xfrm>
                <a:prstGeom prst="rect">
                  <a:avLst/>
                </a:prstGeom>
                <a:blipFill>
                  <a:blip r:embed="rId4"/>
                  <a:stretch>
                    <a:fillRect l="-4878" r="-2439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Shape 390"/>
            <p:cNvSpPr/>
            <p:nvPr/>
          </p:nvSpPr>
          <p:spPr>
            <a:xfrm>
              <a:off x="2479251" y="1569951"/>
              <a:ext cx="1608593" cy="597936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80000"/>
                </a:lnSpc>
                <a:defRPr sz="2000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Shape 391"/>
                <p:cNvSpPr/>
                <p:nvPr/>
              </p:nvSpPr>
              <p:spPr>
                <a:xfrm>
                  <a:off x="2932690" y="2261330"/>
                  <a:ext cx="276896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31" name="Shape 3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690" y="2261330"/>
                  <a:ext cx="276896" cy="410369"/>
                </a:xfrm>
                <a:prstGeom prst="rect">
                  <a:avLst/>
                </a:prstGeom>
                <a:blipFill>
                  <a:blip r:embed="rId5"/>
                  <a:stretch>
                    <a:fillRect l="-8696" r="-6522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Shape 393"/>
                <p:cNvSpPr/>
                <p:nvPr/>
              </p:nvSpPr>
              <p:spPr>
                <a:xfrm>
                  <a:off x="4489148" y="1358227"/>
                  <a:ext cx="426722" cy="4528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𝑏</m:t>
                            </m:r>
                          </m:e>
                        </m:bar>
                      </m:oMath>
                    </m:oMathPara>
                  </a14:m>
                  <a:endParaRPr lang="de-DE" b="0" dirty="0" smtClean="0"/>
                </a:p>
              </p:txBody>
            </p:sp>
          </mc:Choice>
          <mc:Fallback xmlns="">
            <p:sp>
              <p:nvSpPr>
                <p:cNvPr id="33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9148" y="1358227"/>
                  <a:ext cx="426722" cy="45281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Shape 390"/>
            <p:cNvSpPr/>
            <p:nvPr/>
          </p:nvSpPr>
          <p:spPr>
            <a:xfrm>
              <a:off x="2544007" y="2889071"/>
              <a:ext cx="1427642" cy="611937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80000"/>
                </a:lnSpc>
                <a:defRPr sz="2000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2000" dirty="0"/>
            </a:p>
          </p:txBody>
        </p:sp>
        <p:sp>
          <p:nvSpPr>
            <p:cNvPr id="40" name="Shape 378"/>
            <p:cNvSpPr/>
            <p:nvPr/>
          </p:nvSpPr>
          <p:spPr>
            <a:xfrm>
              <a:off x="5724128" y="1598252"/>
              <a:ext cx="566928" cy="569635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endParaRPr sz="2000" dirty="0"/>
            </a:p>
          </p:txBody>
        </p:sp>
        <p:sp>
          <p:nvSpPr>
            <p:cNvPr id="38" name="Shape 391"/>
            <p:cNvSpPr/>
            <p:nvPr/>
          </p:nvSpPr>
          <p:spPr>
            <a:xfrm>
              <a:off x="5588250" y="2301059"/>
              <a:ext cx="276896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endParaRPr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Shape 393"/>
                <p:cNvSpPr/>
                <p:nvPr/>
              </p:nvSpPr>
              <p:spPr>
                <a:xfrm>
                  <a:off x="5975799" y="2237560"/>
                  <a:ext cx="720080" cy="3795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de-DE" sz="1800" b="0" dirty="0" smtClean="0"/>
                </a:p>
              </p:txBody>
            </p:sp>
          </mc:Choice>
          <mc:Fallback xmlns="">
            <p:sp>
              <p:nvSpPr>
                <p:cNvPr id="36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5799" y="2237560"/>
                  <a:ext cx="720080" cy="3795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Shape 391"/>
                <p:cNvSpPr/>
                <p:nvPr/>
              </p:nvSpPr>
              <p:spPr>
                <a:xfrm>
                  <a:off x="2903725" y="3610013"/>
                  <a:ext cx="276896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44" name="Shape 3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3725" y="3610013"/>
                  <a:ext cx="276896" cy="410369"/>
                </a:xfrm>
                <a:prstGeom prst="rect">
                  <a:avLst/>
                </a:prstGeom>
                <a:blipFill>
                  <a:blip r:embed="rId8"/>
                  <a:stretch>
                    <a:fillRect l="-6522" r="-8696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Shape 390"/>
            <p:cNvSpPr/>
            <p:nvPr/>
          </p:nvSpPr>
          <p:spPr>
            <a:xfrm>
              <a:off x="2696046" y="4253140"/>
              <a:ext cx="1173049" cy="518390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80000"/>
                </a:lnSpc>
                <a:defRPr sz="2000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2000" dirty="0"/>
            </a:p>
          </p:txBody>
        </p:sp>
        <p:sp>
          <p:nvSpPr>
            <p:cNvPr id="47" name="Shape 378"/>
            <p:cNvSpPr/>
            <p:nvPr/>
          </p:nvSpPr>
          <p:spPr>
            <a:xfrm>
              <a:off x="5724128" y="2919364"/>
              <a:ext cx="566928" cy="569635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endParaRPr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Shape 378"/>
                <p:cNvSpPr/>
                <p:nvPr/>
              </p:nvSpPr>
              <p:spPr>
                <a:xfrm>
                  <a:off x="4765736" y="4227517"/>
                  <a:ext cx="566928" cy="569635"/>
                </a:xfrm>
                <a:prstGeom prst="ellipse">
                  <a:avLst/>
                </a:prstGeom>
                <a:noFill/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1" i="0" dirty="0" smtClean="0">
                            <a:latin typeface="Cambria Math" panose="02040503050406030204" pitchFamily="18" charset="0"/>
                          </a:rPr>
                          <m:t>𝐭𝐭</m:t>
                        </m:r>
                      </m:oMath>
                    </m:oMathPara>
                  </a14:m>
                  <a:endParaRPr sz="2000" b="1" dirty="0"/>
                </a:p>
              </p:txBody>
            </p:sp>
          </mc:Choice>
          <mc:Fallback xmlns="">
            <p:sp>
              <p:nvSpPr>
                <p:cNvPr id="48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736" y="4227517"/>
                  <a:ext cx="566928" cy="569635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Shape 378"/>
            <p:cNvSpPr/>
            <p:nvPr/>
          </p:nvSpPr>
          <p:spPr>
            <a:xfrm>
              <a:off x="2995105" y="5602290"/>
              <a:ext cx="566928" cy="569635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endParaRPr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Shape 393"/>
                <p:cNvSpPr/>
                <p:nvPr/>
              </p:nvSpPr>
              <p:spPr>
                <a:xfrm>
                  <a:off x="4496852" y="2676664"/>
                  <a:ext cx="426722" cy="4528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𝑏</m:t>
                            </m:r>
                          </m:e>
                        </m:bar>
                      </m:oMath>
                    </m:oMathPara>
                  </a14:m>
                  <a:endParaRPr lang="de-DE" b="0" dirty="0" smtClean="0"/>
                </a:p>
              </p:txBody>
            </p:sp>
          </mc:Choice>
          <mc:Fallback xmlns="">
            <p:sp>
              <p:nvSpPr>
                <p:cNvPr id="53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852" y="2676664"/>
                  <a:ext cx="426722" cy="45281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stCxn id="30" idx="4"/>
              <a:endCxn id="28" idx="0"/>
            </p:cNvCxnSpPr>
            <p:nvPr/>
          </p:nvCxnSpPr>
          <p:spPr>
            <a:xfrm flipH="1">
              <a:off x="3282571" y="2167887"/>
              <a:ext cx="977" cy="735185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3275856" y="3501008"/>
              <a:ext cx="0" cy="752132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45" idx="4"/>
              <a:endCxn id="49" idx="0"/>
            </p:cNvCxnSpPr>
            <p:nvPr/>
          </p:nvCxnSpPr>
          <p:spPr>
            <a:xfrm flipH="1">
              <a:off x="3278569" y="4771530"/>
              <a:ext cx="4002" cy="83076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49" idx="6"/>
              <a:endCxn id="83" idx="2"/>
            </p:cNvCxnSpPr>
            <p:nvPr/>
          </p:nvCxnSpPr>
          <p:spPr>
            <a:xfrm>
              <a:off x="3562033" y="5887108"/>
              <a:ext cx="2171223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Shape 378"/>
                <p:cNvSpPr/>
                <p:nvPr/>
              </p:nvSpPr>
              <p:spPr>
                <a:xfrm>
                  <a:off x="5733256" y="5602290"/>
                  <a:ext cx="566928" cy="569635"/>
                </a:xfrm>
                <a:prstGeom prst="ellipse">
                  <a:avLst/>
                </a:prstGeom>
                <a:noFill/>
                <a:ln w="57150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1" i="0" dirty="0" smtClean="0">
                            <a:latin typeface="Cambria Math" panose="02040503050406030204" pitchFamily="18" charset="0"/>
                          </a:rPr>
                          <m:t>𝐟𝐟</m:t>
                        </m:r>
                      </m:oMath>
                    </m:oMathPara>
                  </a14:m>
                  <a:endParaRPr sz="2000" b="1" dirty="0"/>
                </a:p>
              </p:txBody>
            </p:sp>
          </mc:Choice>
          <mc:Fallback xmlns="">
            <p:sp>
              <p:nvSpPr>
                <p:cNvPr id="83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256" y="5602290"/>
                  <a:ext cx="566928" cy="569635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57150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/>
            <p:cNvCxnSpPr>
              <a:stCxn id="30" idx="6"/>
              <a:endCxn id="40" idx="2"/>
            </p:cNvCxnSpPr>
            <p:nvPr/>
          </p:nvCxnSpPr>
          <p:spPr>
            <a:xfrm>
              <a:off x="4087844" y="1868919"/>
              <a:ext cx="1636284" cy="14151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28" idx="6"/>
              <a:endCxn id="47" idx="2"/>
            </p:cNvCxnSpPr>
            <p:nvPr/>
          </p:nvCxnSpPr>
          <p:spPr>
            <a:xfrm>
              <a:off x="3971649" y="3202040"/>
              <a:ext cx="1752479" cy="2142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45" idx="5"/>
              <a:endCxn id="83" idx="1"/>
            </p:cNvCxnSpPr>
            <p:nvPr/>
          </p:nvCxnSpPr>
          <p:spPr>
            <a:xfrm>
              <a:off x="3697306" y="4695614"/>
              <a:ext cx="2118975" cy="990097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Shape 391"/>
                <p:cNvSpPr/>
                <p:nvPr/>
              </p:nvSpPr>
              <p:spPr>
                <a:xfrm>
                  <a:off x="3979539" y="5136773"/>
                  <a:ext cx="803858" cy="4528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i="1">
                                <a:latin typeface="Cambria Math"/>
                              </a:rPr>
                              <m:t>𝑎</m:t>
                            </m:r>
                          </m:e>
                        </m:ba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bar>
                          <m:barPr>
                            <m:pos m:val="top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i="1" smtClean="0">
                                <a:latin typeface="Cambria Math"/>
                              </a:rPr>
                              <m:t>𝑏</m:t>
                            </m:r>
                          </m:e>
                        </m:ba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102" name="Shape 3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539" y="5136773"/>
                  <a:ext cx="803858" cy="45281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Arrow Connector 103"/>
            <p:cNvCxnSpPr>
              <a:stCxn id="40" idx="4"/>
              <a:endCxn id="47" idx="0"/>
            </p:cNvCxnSpPr>
            <p:nvPr/>
          </p:nvCxnSpPr>
          <p:spPr>
            <a:xfrm>
              <a:off x="6007592" y="2167887"/>
              <a:ext cx="0" cy="751477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47" idx="4"/>
              <a:endCxn id="83" idx="0"/>
            </p:cNvCxnSpPr>
            <p:nvPr/>
          </p:nvCxnSpPr>
          <p:spPr>
            <a:xfrm>
              <a:off x="6007592" y="3488999"/>
              <a:ext cx="9128" cy="2113291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9" name="Curved Connector 128"/>
            <p:cNvCxnSpPr>
              <a:stCxn id="49" idx="4"/>
              <a:endCxn id="49" idx="2"/>
            </p:cNvCxnSpPr>
            <p:nvPr/>
          </p:nvCxnSpPr>
          <p:spPr>
            <a:xfrm rot="5400000" flipH="1">
              <a:off x="2994428" y="5887785"/>
              <a:ext cx="284817" cy="283464"/>
            </a:xfrm>
            <a:prstGeom prst="curvedConnector4">
              <a:avLst>
                <a:gd name="adj1" fmla="val -80262"/>
                <a:gd name="adj2" fmla="val 180645"/>
              </a:avLst>
            </a:prstGeom>
            <a:ln w="317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47" idx="3"/>
              <a:endCxn id="48" idx="7"/>
            </p:cNvCxnSpPr>
            <p:nvPr/>
          </p:nvCxnSpPr>
          <p:spPr>
            <a:xfrm flipH="1">
              <a:off x="5249639" y="3405578"/>
              <a:ext cx="557514" cy="90536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1" name="Straight Arrow Connector 140"/>
            <p:cNvCxnSpPr>
              <a:stCxn id="45" idx="6"/>
              <a:endCxn id="48" idx="2"/>
            </p:cNvCxnSpPr>
            <p:nvPr/>
          </p:nvCxnSpPr>
          <p:spPr>
            <a:xfrm>
              <a:off x="3869095" y="4512335"/>
              <a:ext cx="896641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0" name="Curved Connector 179"/>
            <p:cNvCxnSpPr>
              <a:stCxn id="83" idx="6"/>
              <a:endCxn id="83" idx="4"/>
            </p:cNvCxnSpPr>
            <p:nvPr/>
          </p:nvCxnSpPr>
          <p:spPr>
            <a:xfrm flipH="1">
              <a:off x="6016720" y="5887108"/>
              <a:ext cx="283464" cy="284817"/>
            </a:xfrm>
            <a:prstGeom prst="curvedConnector4">
              <a:avLst>
                <a:gd name="adj1" fmla="val -80645"/>
                <a:gd name="adj2" fmla="val 180262"/>
              </a:avLst>
            </a:prstGeom>
            <a:ln w="317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urved Connector 183"/>
            <p:cNvCxnSpPr>
              <a:stCxn id="48" idx="6"/>
              <a:endCxn id="48" idx="4"/>
            </p:cNvCxnSpPr>
            <p:nvPr/>
          </p:nvCxnSpPr>
          <p:spPr>
            <a:xfrm flipH="1">
              <a:off x="5049200" y="4512335"/>
              <a:ext cx="283464" cy="284817"/>
            </a:xfrm>
            <a:prstGeom prst="curvedConnector4">
              <a:avLst>
                <a:gd name="adj1" fmla="val -67742"/>
                <a:gd name="adj2" fmla="val 157789"/>
              </a:avLst>
            </a:prstGeom>
            <a:ln w="317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Shape 391"/>
                <p:cNvSpPr/>
                <p:nvPr/>
              </p:nvSpPr>
              <p:spPr>
                <a:xfrm>
                  <a:off x="2455539" y="5966740"/>
                  <a:ext cx="276896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187" name="Shape 3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539" y="5966740"/>
                  <a:ext cx="276896" cy="410369"/>
                </a:xfrm>
                <a:prstGeom prst="rect">
                  <a:avLst/>
                </a:prstGeom>
                <a:blipFill>
                  <a:blip r:embed="rId12"/>
                  <a:stretch>
                    <a:fillRect l="-8889" r="-8889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Shape 393"/>
                <p:cNvSpPr/>
                <p:nvPr/>
              </p:nvSpPr>
              <p:spPr>
                <a:xfrm>
                  <a:off x="6011019" y="4297378"/>
                  <a:ext cx="42672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𝑎</m:t>
                            </m:r>
                          </m:e>
                        </m:bar>
                      </m:oMath>
                    </m:oMathPara>
                  </a14:m>
                  <a:endParaRPr lang="de-DE" b="0" dirty="0" smtClean="0"/>
                </a:p>
              </p:txBody>
            </p:sp>
          </mc:Choice>
          <mc:Fallback xmlns="">
            <p:sp>
              <p:nvSpPr>
                <p:cNvPr id="188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1019" y="4297378"/>
                  <a:ext cx="426722" cy="41036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Shape 393"/>
                <p:cNvSpPr/>
                <p:nvPr/>
              </p:nvSpPr>
              <p:spPr>
                <a:xfrm>
                  <a:off x="4416853" y="5924293"/>
                  <a:ext cx="426722" cy="4528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𝑏</m:t>
                            </m:r>
                          </m:e>
                        </m:bar>
                      </m:oMath>
                    </m:oMathPara>
                  </a14:m>
                  <a:endParaRPr lang="de-DE" b="0" dirty="0" smtClean="0"/>
                </a:p>
              </p:txBody>
            </p:sp>
          </mc:Choice>
          <mc:Fallback xmlns="">
            <p:sp>
              <p:nvSpPr>
                <p:cNvPr id="189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6853" y="5924293"/>
                  <a:ext cx="426722" cy="45281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Shape 393"/>
                <p:cNvSpPr/>
                <p:nvPr/>
              </p:nvSpPr>
              <p:spPr>
                <a:xfrm>
                  <a:off x="6566322" y="5942025"/>
                  <a:ext cx="480514" cy="3795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de-DE" sz="1800" b="0" dirty="0" smtClean="0"/>
                </a:p>
              </p:txBody>
            </p:sp>
          </mc:Choice>
          <mc:Fallback xmlns="">
            <p:sp>
              <p:nvSpPr>
                <p:cNvPr id="191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322" y="5942025"/>
                  <a:ext cx="480514" cy="379591"/>
                </a:xfrm>
                <a:prstGeom prst="rect">
                  <a:avLst/>
                </a:prstGeom>
                <a:blipFill>
                  <a:blip r:embed="rId16"/>
                  <a:stretch>
                    <a:fillRect l="-5063" r="-12658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Shape 393"/>
                <p:cNvSpPr/>
                <p:nvPr/>
              </p:nvSpPr>
              <p:spPr>
                <a:xfrm>
                  <a:off x="5326639" y="4869160"/>
                  <a:ext cx="480514" cy="3795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de-DE" sz="1800" b="0" dirty="0" smtClean="0"/>
                </a:p>
              </p:txBody>
            </p:sp>
          </mc:Choice>
          <mc:Fallback xmlns="">
            <p:sp>
              <p:nvSpPr>
                <p:cNvPr id="192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639" y="4869160"/>
                  <a:ext cx="480514" cy="379591"/>
                </a:xfrm>
                <a:prstGeom prst="rect">
                  <a:avLst/>
                </a:prstGeom>
                <a:blipFill>
                  <a:blip r:embed="rId17"/>
                  <a:stretch>
                    <a:fillRect l="-5063" r="-12658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Shape 373"/>
                <p:cNvSpPr/>
                <p:nvPr/>
              </p:nvSpPr>
              <p:spPr>
                <a:xfrm>
                  <a:off x="4127876" y="4114575"/>
                  <a:ext cx="247463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41" name="Shape 3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876" y="4114575"/>
                  <a:ext cx="247463" cy="410369"/>
                </a:xfrm>
                <a:prstGeom prst="rect">
                  <a:avLst/>
                </a:prstGeom>
                <a:blipFill>
                  <a:blip r:embed="rId18"/>
                  <a:stretch>
                    <a:fillRect l="-4878" r="-2439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/>
            <p:cNvCxnSpPr/>
            <p:nvPr/>
          </p:nvCxnSpPr>
          <p:spPr>
            <a:xfrm>
              <a:off x="1763688" y="1868919"/>
              <a:ext cx="715563" cy="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2518546" y="1714559"/>
                  <a:ext cx="152804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ar-AE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b="1" dirty="0"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ar-AE" i="1" dirty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,{</m:t>
                        </m:r>
                        <m:r>
                          <a:rPr lang="ar-AE" b="1" dirty="0">
                            <a:latin typeface="Cambria Math"/>
                          </a:rPr>
                          <m:t>𝐗𝐗</m:t>
                        </m:r>
                        <m:r>
                          <a:rPr lang="ar-AE" i="1" dirty="0">
                            <a:latin typeface="Cambria Math"/>
                          </a:rPr>
                          <m:t>𝑎</m:t>
                        </m:r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ar-AE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8546" y="1714559"/>
                  <a:ext cx="1528047" cy="338554"/>
                </a:xfrm>
                <a:prstGeom prst="rect">
                  <a:avLst/>
                </a:prstGeom>
                <a:blipFill>
                  <a:blip r:embed="rId19"/>
                  <a:stretch>
                    <a:fillRect t="-1786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2569583" y="3030833"/>
                  <a:ext cx="1369349" cy="338554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ar-AE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b="1" dirty="0"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ar-AE" i="1" dirty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,{</m:t>
                        </m:r>
                        <m:r>
                          <a:rPr lang="ar-AE" b="1" dirty="0">
                            <a:latin typeface="Cambria Math"/>
                          </a:rPr>
                          <m:t>𝐗</m:t>
                        </m:r>
                        <m:r>
                          <a:rPr lang="ar-AE" i="1" dirty="0">
                            <a:latin typeface="Cambria Math"/>
                          </a:rPr>
                          <m:t>𝑎</m:t>
                        </m:r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ar-AE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583" y="3030833"/>
                  <a:ext cx="1369349" cy="338554"/>
                </a:xfrm>
                <a:prstGeom prst="rect">
                  <a:avLst/>
                </a:prstGeom>
                <a:blipFill>
                  <a:blip r:embed="rId20"/>
                  <a:stretch>
                    <a:fillRect t="-3571" b="-21429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2660977" y="4361159"/>
                  <a:ext cx="121065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ar-AE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b="1" dirty="0"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ar-AE" i="1" dirty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,{</m:t>
                        </m:r>
                        <m:r>
                          <a:rPr lang="ar-AE" i="1" dirty="0">
                            <a:latin typeface="Cambria Math"/>
                          </a:rPr>
                          <m:t>𝑎</m:t>
                        </m:r>
                        <m:r>
                          <a:rPr lang="ar-AE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ar-AE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977" y="4361159"/>
                  <a:ext cx="1210651" cy="338554"/>
                </a:xfrm>
                <a:prstGeom prst="rect">
                  <a:avLst/>
                </a:prstGeom>
                <a:blipFill>
                  <a:blip r:embed="rId21"/>
                  <a:stretch>
                    <a:fillRect t="-1786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2895773" y="5721499"/>
                  <a:ext cx="76726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ar-AE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b="1" dirty="0"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ar-AE" i="1" dirty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ar-AE" dirty="0"/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773" y="5721499"/>
                  <a:ext cx="767261" cy="338554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5623961" y="1727593"/>
                  <a:ext cx="767261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ar-AE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1" i="0" dirty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lang="ar-AE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961" y="1727593"/>
                  <a:ext cx="767261" cy="338554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/>
                <p:cNvSpPr/>
                <p:nvPr/>
              </p:nvSpPr>
              <p:spPr>
                <a:xfrm>
                  <a:off x="5706196" y="3048907"/>
                  <a:ext cx="602793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ar-AE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lang="ar-AE" dirty="0"/>
                </a:p>
              </p:txBody>
            </p:sp>
          </mc:Choice>
          <mc:Fallback xmlns="">
            <p:sp>
              <p:nvSpPr>
                <p:cNvPr id="52" name="Rectangle 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6196" y="3048907"/>
                  <a:ext cx="602793" cy="338554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32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A </a:t>
                </a:r>
                <a:r>
                  <a:rPr lang="de-DE" dirty="0" smtClean="0"/>
                  <a:t>NCA </a:t>
                </a:r>
                <a:r>
                  <a:rPr lang="de-DE" dirty="0" err="1"/>
                  <a:t>for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b="1" dirty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 dirty="0">
                        <a:latin typeface="Cambria Math"/>
                      </a:rPr>
                      <m:t>𝑏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dirty="0">
                        <a:latin typeface="Cambria Math"/>
                      </a:rPr>
                      <m:t>𝐗𝐗</m:t>
                    </m:r>
                    <m:r>
                      <a:rPr lang="en-US" i="1" dirty="0">
                        <a:latin typeface="Cambria Math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4355976" y="1484784"/>
            <a:ext cx="3524685" cy="5063596"/>
            <a:chOff x="2190307" y="1449961"/>
            <a:chExt cx="3524685" cy="5063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Shape 373"/>
                <p:cNvSpPr/>
                <p:nvPr/>
              </p:nvSpPr>
              <p:spPr>
                <a:xfrm>
                  <a:off x="3957760" y="5022626"/>
                  <a:ext cx="247463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24" name="Shape 3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7760" y="5022626"/>
                  <a:ext cx="247463" cy="410369"/>
                </a:xfrm>
                <a:prstGeom prst="rect">
                  <a:avLst/>
                </a:prstGeom>
                <a:blipFill>
                  <a:blip r:embed="rId3"/>
                  <a:stretch>
                    <a:fillRect l="-4878" r="-2439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Shape 391"/>
                <p:cNvSpPr/>
                <p:nvPr/>
              </p:nvSpPr>
              <p:spPr>
                <a:xfrm>
                  <a:off x="2190307" y="4963639"/>
                  <a:ext cx="276896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31" name="Shape 3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307" y="4963639"/>
                  <a:ext cx="276896" cy="410369"/>
                </a:xfrm>
                <a:prstGeom prst="rect">
                  <a:avLst/>
                </a:prstGeom>
                <a:blipFill>
                  <a:blip r:embed="rId4"/>
                  <a:stretch>
                    <a:fillRect l="-8889" r="-8889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Shape 393"/>
                <p:cNvSpPr/>
                <p:nvPr/>
              </p:nvSpPr>
              <p:spPr>
                <a:xfrm>
                  <a:off x="3317670" y="4970275"/>
                  <a:ext cx="426722" cy="4528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𝑏</m:t>
                            </m:r>
                          </m:e>
                        </m:bar>
                      </m:oMath>
                    </m:oMathPara>
                  </a14:m>
                  <a:endParaRPr lang="de-DE" b="0" dirty="0" smtClean="0"/>
                </a:p>
              </p:txBody>
            </p:sp>
          </mc:Choice>
          <mc:Fallback xmlns="">
            <p:sp>
              <p:nvSpPr>
                <p:cNvPr id="33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7670" y="4970275"/>
                  <a:ext cx="426722" cy="4528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Shape 378"/>
                <p:cNvSpPr/>
                <p:nvPr/>
              </p:nvSpPr>
              <p:spPr>
                <a:xfrm>
                  <a:off x="4366264" y="3375604"/>
                  <a:ext cx="566928" cy="569635"/>
                </a:xfrm>
                <a:prstGeom prst="ellipse">
                  <a:avLst/>
                </a:prstGeom>
                <a:noFill/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0" dirty="0" smtClean="0">
                            <a:latin typeface="Cambria Math"/>
                          </a:rPr>
                          <m:t>𝐗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sz="2000" dirty="0"/>
                </a:p>
              </p:txBody>
            </p:sp>
          </mc:Choice>
          <mc:Fallback xmlns="">
            <p:sp>
              <p:nvSpPr>
                <p:cNvPr id="40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6264" y="3375604"/>
                  <a:ext cx="566928" cy="569635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Shape 391"/>
            <p:cNvSpPr/>
            <p:nvPr/>
          </p:nvSpPr>
          <p:spPr>
            <a:xfrm>
              <a:off x="4179883" y="3853517"/>
              <a:ext cx="276896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endParaRPr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Shape 393"/>
                <p:cNvSpPr/>
                <p:nvPr/>
              </p:nvSpPr>
              <p:spPr>
                <a:xfrm>
                  <a:off x="4642033" y="2882401"/>
                  <a:ext cx="720080" cy="3795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de-DE" sz="1800" b="0" dirty="0" smtClean="0"/>
                </a:p>
              </p:txBody>
            </p:sp>
          </mc:Choice>
          <mc:Fallback xmlns="">
            <p:sp>
              <p:nvSpPr>
                <p:cNvPr id="36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2033" y="2882401"/>
                  <a:ext cx="720080" cy="3795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Shape 378"/>
                <p:cNvSpPr/>
                <p:nvPr/>
              </p:nvSpPr>
              <p:spPr>
                <a:xfrm>
                  <a:off x="4366264" y="4523080"/>
                  <a:ext cx="566928" cy="569635"/>
                </a:xfrm>
                <a:prstGeom prst="ellipse">
                  <a:avLst/>
                </a:prstGeom>
                <a:noFill/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sz="2000" dirty="0"/>
                </a:p>
              </p:txBody>
            </p:sp>
          </mc:Choice>
          <mc:Fallback xmlns="">
            <p:sp>
              <p:nvSpPr>
                <p:cNvPr id="47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6264" y="4523080"/>
                  <a:ext cx="566928" cy="569635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Shape 378"/>
                <p:cNvSpPr/>
                <p:nvPr/>
              </p:nvSpPr>
              <p:spPr>
                <a:xfrm>
                  <a:off x="5148064" y="5710147"/>
                  <a:ext cx="566928" cy="569635"/>
                </a:xfrm>
                <a:prstGeom prst="ellipse">
                  <a:avLst/>
                </a:prstGeom>
                <a:noFill/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1" i="0" dirty="0" smtClean="0">
                            <a:latin typeface="Cambria Math" panose="02040503050406030204" pitchFamily="18" charset="0"/>
                          </a:rPr>
                          <m:t>𝐭𝐭</m:t>
                        </m:r>
                      </m:oMath>
                    </m:oMathPara>
                  </a14:m>
                  <a:endParaRPr sz="2000" b="1" dirty="0"/>
                </a:p>
              </p:txBody>
            </p:sp>
          </mc:Choice>
          <mc:Fallback xmlns="">
            <p:sp>
              <p:nvSpPr>
                <p:cNvPr id="48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064" y="5710147"/>
                  <a:ext cx="566928" cy="569635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Shape 378"/>
                <p:cNvSpPr/>
                <p:nvPr/>
              </p:nvSpPr>
              <p:spPr>
                <a:xfrm>
                  <a:off x="2701033" y="4536412"/>
                  <a:ext cx="566928" cy="569635"/>
                </a:xfrm>
                <a:prstGeom prst="ellipse">
                  <a:avLst/>
                </a:prstGeom>
                <a:noFill/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1" i="0" dirty="0" smtClean="0"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sz="2000" dirty="0"/>
                </a:p>
              </p:txBody>
            </p:sp>
          </mc:Choice>
          <mc:Fallback xmlns="">
            <p:sp>
              <p:nvSpPr>
                <p:cNvPr id="49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033" y="4536412"/>
                  <a:ext cx="566928" cy="569635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/>
            <p:cNvCxnSpPr>
              <a:stCxn id="49" idx="5"/>
              <a:endCxn id="83" idx="1"/>
            </p:cNvCxnSpPr>
            <p:nvPr/>
          </p:nvCxnSpPr>
          <p:spPr>
            <a:xfrm>
              <a:off x="3184936" y="5022626"/>
              <a:ext cx="437993" cy="770942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Shape 378"/>
                <p:cNvSpPr/>
                <p:nvPr/>
              </p:nvSpPr>
              <p:spPr>
                <a:xfrm>
                  <a:off x="3539904" y="5710147"/>
                  <a:ext cx="566928" cy="569635"/>
                </a:xfrm>
                <a:prstGeom prst="ellipse">
                  <a:avLst/>
                </a:prstGeom>
                <a:noFill/>
                <a:ln w="57150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1" i="0" dirty="0" smtClean="0">
                            <a:latin typeface="Cambria Math" panose="02040503050406030204" pitchFamily="18" charset="0"/>
                          </a:rPr>
                          <m:t>𝐟𝐟</m:t>
                        </m:r>
                      </m:oMath>
                    </m:oMathPara>
                  </a14:m>
                  <a:endParaRPr sz="2000" b="1" dirty="0"/>
                </a:p>
              </p:txBody>
            </p:sp>
          </mc:Choice>
          <mc:Fallback xmlns="">
            <p:sp>
              <p:nvSpPr>
                <p:cNvPr id="83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9904" y="5710147"/>
                  <a:ext cx="566928" cy="569635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57150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Arrow Connector 103"/>
            <p:cNvCxnSpPr>
              <a:stCxn id="40" idx="4"/>
              <a:endCxn id="47" idx="0"/>
            </p:cNvCxnSpPr>
            <p:nvPr/>
          </p:nvCxnSpPr>
          <p:spPr>
            <a:xfrm>
              <a:off x="4649728" y="3945239"/>
              <a:ext cx="0" cy="577841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47" idx="3"/>
              <a:endCxn id="83" idx="7"/>
            </p:cNvCxnSpPr>
            <p:nvPr/>
          </p:nvCxnSpPr>
          <p:spPr>
            <a:xfrm flipH="1">
              <a:off x="4023807" y="5009294"/>
              <a:ext cx="425482" cy="784274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9" name="Curved Connector 128"/>
            <p:cNvCxnSpPr>
              <a:stCxn id="49" idx="4"/>
              <a:endCxn id="49" idx="2"/>
            </p:cNvCxnSpPr>
            <p:nvPr/>
          </p:nvCxnSpPr>
          <p:spPr>
            <a:xfrm rot="5400000" flipH="1">
              <a:off x="2700356" y="4821907"/>
              <a:ext cx="284817" cy="283464"/>
            </a:xfrm>
            <a:prstGeom prst="curvedConnector4">
              <a:avLst>
                <a:gd name="adj1" fmla="val -80262"/>
                <a:gd name="adj2" fmla="val 180645"/>
              </a:avLst>
            </a:prstGeom>
            <a:ln w="317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47" idx="5"/>
              <a:endCxn id="48" idx="1"/>
            </p:cNvCxnSpPr>
            <p:nvPr/>
          </p:nvCxnSpPr>
          <p:spPr>
            <a:xfrm>
              <a:off x="4850167" y="5009294"/>
              <a:ext cx="380922" cy="784274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0" name="Curved Connector 179"/>
            <p:cNvCxnSpPr>
              <a:stCxn id="83" idx="4"/>
              <a:endCxn id="83" idx="2"/>
            </p:cNvCxnSpPr>
            <p:nvPr/>
          </p:nvCxnSpPr>
          <p:spPr>
            <a:xfrm rot="5400000" flipH="1">
              <a:off x="3539227" y="5995642"/>
              <a:ext cx="284817" cy="283464"/>
            </a:xfrm>
            <a:prstGeom prst="curvedConnector4">
              <a:avLst>
                <a:gd name="adj1" fmla="val -80262"/>
                <a:gd name="adj2" fmla="val 180645"/>
              </a:avLst>
            </a:prstGeom>
            <a:ln w="317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urved Connector 183"/>
            <p:cNvCxnSpPr>
              <a:stCxn id="48" idx="6"/>
              <a:endCxn id="48" idx="4"/>
            </p:cNvCxnSpPr>
            <p:nvPr/>
          </p:nvCxnSpPr>
          <p:spPr>
            <a:xfrm flipH="1">
              <a:off x="5431528" y="5994965"/>
              <a:ext cx="283464" cy="284817"/>
            </a:xfrm>
            <a:prstGeom prst="curvedConnector4">
              <a:avLst>
                <a:gd name="adj1" fmla="val -80645"/>
                <a:gd name="adj2" fmla="val 180262"/>
              </a:avLst>
            </a:prstGeom>
            <a:ln w="317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Shape 393"/>
                <p:cNvSpPr/>
                <p:nvPr/>
              </p:nvSpPr>
              <p:spPr>
                <a:xfrm>
                  <a:off x="2744240" y="6133966"/>
                  <a:ext cx="480514" cy="3795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de-DE" sz="1800" b="0" dirty="0" smtClean="0"/>
                </a:p>
              </p:txBody>
            </p:sp>
          </mc:Choice>
          <mc:Fallback xmlns="">
            <p:sp>
              <p:nvSpPr>
                <p:cNvPr id="192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4240" y="6133966"/>
                  <a:ext cx="480514" cy="379591"/>
                </a:xfrm>
                <a:prstGeom prst="rect">
                  <a:avLst/>
                </a:prstGeom>
                <a:blipFill>
                  <a:blip r:embed="rId12"/>
                  <a:stretch>
                    <a:fillRect l="-5063" r="-12658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Shape 378"/>
                <p:cNvSpPr/>
                <p:nvPr/>
              </p:nvSpPr>
              <p:spPr>
                <a:xfrm>
                  <a:off x="4283968" y="2132856"/>
                  <a:ext cx="731520" cy="731520"/>
                </a:xfrm>
                <a:prstGeom prst="ellipse">
                  <a:avLst/>
                </a:prstGeom>
                <a:noFill/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sz="2000" b="1" i="0" dirty="0" smtClean="0">
                            <a:latin typeface="Cambria Math"/>
                          </a:rPr>
                          <m:t>𝐗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sz="2000" dirty="0"/>
                </a:p>
              </p:txBody>
            </p:sp>
          </mc:Choice>
          <mc:Fallback xmlns="">
            <p:sp>
              <p:nvSpPr>
                <p:cNvPr id="76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2132856"/>
                  <a:ext cx="731520" cy="731520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Straight Arrow Connector 76"/>
            <p:cNvCxnSpPr>
              <a:stCxn id="76" idx="4"/>
              <a:endCxn id="40" idx="0"/>
            </p:cNvCxnSpPr>
            <p:nvPr/>
          </p:nvCxnSpPr>
          <p:spPr>
            <a:xfrm>
              <a:off x="4649728" y="2864376"/>
              <a:ext cx="0" cy="511228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Shape 393"/>
                <p:cNvSpPr/>
                <p:nvPr/>
              </p:nvSpPr>
              <p:spPr>
                <a:xfrm>
                  <a:off x="4636313" y="3978297"/>
                  <a:ext cx="720080" cy="37959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800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de-DE" sz="1800" b="0" dirty="0" smtClean="0"/>
                </a:p>
              </p:txBody>
            </p:sp>
          </mc:Choice>
          <mc:Fallback xmlns="">
            <p:sp>
              <p:nvSpPr>
                <p:cNvPr id="92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6313" y="3978297"/>
                  <a:ext cx="720080" cy="37959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/>
            <p:cNvCxnSpPr>
              <a:endCxn id="49" idx="0"/>
            </p:cNvCxnSpPr>
            <p:nvPr/>
          </p:nvCxnSpPr>
          <p:spPr>
            <a:xfrm>
              <a:off x="2984497" y="3853517"/>
              <a:ext cx="0" cy="68289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76" idx="0"/>
            </p:cNvCxnSpPr>
            <p:nvPr/>
          </p:nvCxnSpPr>
          <p:spPr>
            <a:xfrm>
              <a:off x="4649728" y="1449961"/>
              <a:ext cx="0" cy="682895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202431" y="1343264"/>
            <a:ext cx="3614199" cy="3436678"/>
            <a:chOff x="1763688" y="1358227"/>
            <a:chExt cx="5283148" cy="5023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Shape 393"/>
                <p:cNvSpPr/>
                <p:nvPr/>
              </p:nvSpPr>
              <p:spPr>
                <a:xfrm>
                  <a:off x="2570003" y="4914180"/>
                  <a:ext cx="684722" cy="4199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𝑎</m:t>
                            </m:r>
                          </m:e>
                        </m:ba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de-DE" sz="1200" b="0" dirty="0" smtClean="0"/>
                </a:p>
              </p:txBody>
            </p:sp>
          </mc:Choice>
          <mc:Fallback xmlns="">
            <p:sp>
              <p:nvSpPr>
                <p:cNvPr id="28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0003" y="4914180"/>
                  <a:ext cx="684722" cy="41990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Shape 373"/>
                <p:cNvSpPr/>
                <p:nvPr/>
              </p:nvSpPr>
              <p:spPr>
                <a:xfrm>
                  <a:off x="5202907" y="3568851"/>
                  <a:ext cx="247463" cy="4199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30" name="Shape 3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2907" y="3568851"/>
                  <a:ext cx="247463" cy="419907"/>
                </a:xfrm>
                <a:prstGeom prst="rect">
                  <a:avLst/>
                </a:prstGeom>
                <a:blipFill>
                  <a:blip r:embed="rId16"/>
                  <a:stretch>
                    <a:fillRect r="-357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Shape 390"/>
            <p:cNvSpPr/>
            <p:nvPr/>
          </p:nvSpPr>
          <p:spPr>
            <a:xfrm>
              <a:off x="2479251" y="1569951"/>
              <a:ext cx="1608593" cy="597936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80000"/>
                </a:lnSpc>
                <a:defRPr sz="2000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Shape 391"/>
                <p:cNvSpPr/>
                <p:nvPr/>
              </p:nvSpPr>
              <p:spPr>
                <a:xfrm>
                  <a:off x="2932690" y="2256561"/>
                  <a:ext cx="276895" cy="4199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sz="1200" dirty="0"/>
                </a:p>
              </p:txBody>
            </p:sp>
          </mc:Choice>
          <mc:Fallback xmlns="">
            <p:sp>
              <p:nvSpPr>
                <p:cNvPr id="34" name="Shape 3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690" y="2256561"/>
                  <a:ext cx="276895" cy="419907"/>
                </a:xfrm>
                <a:prstGeom prst="rect">
                  <a:avLst/>
                </a:prstGeom>
                <a:blipFill>
                  <a:blip r:embed="rId17"/>
                  <a:stretch>
                    <a:fillRect l="-3226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Shape 393"/>
                <p:cNvSpPr/>
                <p:nvPr/>
              </p:nvSpPr>
              <p:spPr>
                <a:xfrm>
                  <a:off x="4489148" y="1358227"/>
                  <a:ext cx="426722" cy="4528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𝑏</m:t>
                            </m:r>
                          </m:e>
                        </m:bar>
                      </m:oMath>
                    </m:oMathPara>
                  </a14:m>
                  <a:endParaRPr lang="de-DE" sz="1200" b="0" dirty="0" smtClean="0"/>
                </a:p>
              </p:txBody>
            </p:sp>
          </mc:Choice>
          <mc:Fallback xmlns="">
            <p:sp>
              <p:nvSpPr>
                <p:cNvPr id="35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9148" y="1358227"/>
                  <a:ext cx="426722" cy="45281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Shape 390"/>
            <p:cNvSpPr/>
            <p:nvPr/>
          </p:nvSpPr>
          <p:spPr>
            <a:xfrm>
              <a:off x="2544007" y="2889071"/>
              <a:ext cx="1427642" cy="611937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80000"/>
                </a:lnSpc>
                <a:defRPr sz="2000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2000" dirty="0"/>
            </a:p>
          </p:txBody>
        </p:sp>
        <p:sp>
          <p:nvSpPr>
            <p:cNvPr id="39" name="Shape 378"/>
            <p:cNvSpPr/>
            <p:nvPr/>
          </p:nvSpPr>
          <p:spPr>
            <a:xfrm>
              <a:off x="5724128" y="1598252"/>
              <a:ext cx="566928" cy="569635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endParaRPr sz="2000" dirty="0"/>
            </a:p>
          </p:txBody>
        </p:sp>
        <p:sp>
          <p:nvSpPr>
            <p:cNvPr id="41" name="Shape 391"/>
            <p:cNvSpPr/>
            <p:nvPr/>
          </p:nvSpPr>
          <p:spPr>
            <a:xfrm>
              <a:off x="5588250" y="2301059"/>
              <a:ext cx="276896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/>
              </a:lvl1pPr>
            </a:lstStyle>
            <a:p>
              <a:endParaRPr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Shape 393"/>
                <p:cNvSpPr/>
                <p:nvPr/>
              </p:nvSpPr>
              <p:spPr>
                <a:xfrm>
                  <a:off x="5975799" y="2217402"/>
                  <a:ext cx="720079" cy="4199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200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de-DE" sz="1200" b="0" dirty="0" smtClean="0"/>
                </a:p>
              </p:txBody>
            </p:sp>
          </mc:Choice>
          <mc:Fallback xmlns="">
            <p:sp>
              <p:nvSpPr>
                <p:cNvPr id="42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5799" y="2217402"/>
                  <a:ext cx="720079" cy="419907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Shape 391"/>
                <p:cNvSpPr/>
                <p:nvPr/>
              </p:nvSpPr>
              <p:spPr>
                <a:xfrm>
                  <a:off x="2903725" y="3605245"/>
                  <a:ext cx="276895" cy="4199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sz="1200" dirty="0"/>
                </a:p>
              </p:txBody>
            </p:sp>
          </mc:Choice>
          <mc:Fallback xmlns="">
            <p:sp>
              <p:nvSpPr>
                <p:cNvPr id="43" name="Shape 3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3725" y="3605245"/>
                  <a:ext cx="276895" cy="419907"/>
                </a:xfrm>
                <a:prstGeom prst="rect">
                  <a:avLst/>
                </a:prstGeom>
                <a:blipFill>
                  <a:blip r:embed="rId20"/>
                  <a:stretch>
                    <a:fillRect l="-3226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Shape 390"/>
            <p:cNvSpPr/>
            <p:nvPr/>
          </p:nvSpPr>
          <p:spPr>
            <a:xfrm>
              <a:off x="2696046" y="4253140"/>
              <a:ext cx="1173049" cy="518390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80000"/>
                </a:lnSpc>
                <a:defRPr sz="2000"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endParaRPr sz="2000" dirty="0"/>
            </a:p>
          </p:txBody>
        </p:sp>
        <p:sp>
          <p:nvSpPr>
            <p:cNvPr id="45" name="Shape 378"/>
            <p:cNvSpPr/>
            <p:nvPr/>
          </p:nvSpPr>
          <p:spPr>
            <a:xfrm>
              <a:off x="5724128" y="2919364"/>
              <a:ext cx="566928" cy="569635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endParaRPr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Shape 378"/>
                <p:cNvSpPr/>
                <p:nvPr/>
              </p:nvSpPr>
              <p:spPr>
                <a:xfrm>
                  <a:off x="4765736" y="4227517"/>
                  <a:ext cx="566928" cy="569635"/>
                </a:xfrm>
                <a:prstGeom prst="ellipse">
                  <a:avLst/>
                </a:prstGeom>
                <a:noFill/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1" i="0" dirty="0" smtClean="0">
                            <a:latin typeface="Cambria Math" panose="02040503050406030204" pitchFamily="18" charset="0"/>
                          </a:rPr>
                          <m:t>𝐭𝐭</m:t>
                        </m:r>
                      </m:oMath>
                    </m:oMathPara>
                  </a14:m>
                  <a:endParaRPr sz="1200" b="1" dirty="0"/>
                </a:p>
              </p:txBody>
            </p:sp>
          </mc:Choice>
          <mc:Fallback xmlns="">
            <p:sp>
              <p:nvSpPr>
                <p:cNvPr id="46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5736" y="4227517"/>
                  <a:ext cx="566928" cy="569635"/>
                </a:xfrm>
                <a:prstGeom prst="ellipse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28575" cap="flat">
                  <a:solidFill>
                    <a:schemeClr val="bg1">
                      <a:lumMod val="65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Shape 378"/>
            <p:cNvSpPr/>
            <p:nvPr/>
          </p:nvSpPr>
          <p:spPr>
            <a:xfrm>
              <a:off x="2995105" y="5602290"/>
              <a:ext cx="566928" cy="569635"/>
            </a:xfrm>
            <a:prstGeom prst="ellipse">
              <a:avLst/>
            </a:prstGeom>
            <a:noFill/>
            <a:ln w="28575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endParaRPr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Shape 393"/>
                <p:cNvSpPr/>
                <p:nvPr/>
              </p:nvSpPr>
              <p:spPr>
                <a:xfrm>
                  <a:off x="4496852" y="2676664"/>
                  <a:ext cx="426722" cy="4528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𝑏</m:t>
                            </m:r>
                          </m:e>
                        </m:bar>
                      </m:oMath>
                    </m:oMathPara>
                  </a14:m>
                  <a:endParaRPr lang="de-DE" sz="1200" b="0" dirty="0" smtClean="0"/>
                </a:p>
              </p:txBody>
            </p:sp>
          </mc:Choice>
          <mc:Fallback xmlns="">
            <p:sp>
              <p:nvSpPr>
                <p:cNvPr id="51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6852" y="2676664"/>
                  <a:ext cx="426722" cy="45281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/>
            <p:cNvCxnSpPr>
              <a:stCxn id="32" idx="4"/>
              <a:endCxn id="37" idx="0"/>
            </p:cNvCxnSpPr>
            <p:nvPr/>
          </p:nvCxnSpPr>
          <p:spPr>
            <a:xfrm flipH="1">
              <a:off x="3282571" y="2167887"/>
              <a:ext cx="977" cy="735185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3275856" y="3501008"/>
              <a:ext cx="0" cy="752132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4" idx="4"/>
              <a:endCxn id="50" idx="0"/>
            </p:cNvCxnSpPr>
            <p:nvPr/>
          </p:nvCxnSpPr>
          <p:spPr>
            <a:xfrm flipH="1">
              <a:off x="3278569" y="4771530"/>
              <a:ext cx="4002" cy="83076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0" idx="6"/>
              <a:endCxn id="56" idx="2"/>
            </p:cNvCxnSpPr>
            <p:nvPr/>
          </p:nvCxnSpPr>
          <p:spPr>
            <a:xfrm>
              <a:off x="3562033" y="5887108"/>
              <a:ext cx="2171223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Shape 378"/>
                <p:cNvSpPr/>
                <p:nvPr/>
              </p:nvSpPr>
              <p:spPr>
                <a:xfrm>
                  <a:off x="5733256" y="5602290"/>
                  <a:ext cx="566928" cy="569635"/>
                </a:xfrm>
                <a:prstGeom prst="ellipse">
                  <a:avLst/>
                </a:prstGeom>
                <a:noFill/>
                <a:ln w="38100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1" i="0" dirty="0" smtClean="0">
                            <a:latin typeface="Cambria Math" panose="02040503050406030204" pitchFamily="18" charset="0"/>
                          </a:rPr>
                          <m:t>𝐟𝐟</m:t>
                        </m:r>
                      </m:oMath>
                    </m:oMathPara>
                  </a14:m>
                  <a:endParaRPr sz="1200" b="1" dirty="0"/>
                </a:p>
              </p:txBody>
            </p:sp>
          </mc:Choice>
          <mc:Fallback xmlns="">
            <p:sp>
              <p:nvSpPr>
                <p:cNvPr id="56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256" y="5602290"/>
                  <a:ext cx="566928" cy="569635"/>
                </a:xfrm>
                <a:prstGeom prst="ellipse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38100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>
              <a:stCxn id="32" idx="6"/>
              <a:endCxn id="39" idx="2"/>
            </p:cNvCxnSpPr>
            <p:nvPr/>
          </p:nvCxnSpPr>
          <p:spPr>
            <a:xfrm>
              <a:off x="4087844" y="1868919"/>
              <a:ext cx="1636284" cy="14151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37" idx="6"/>
              <a:endCxn id="45" idx="2"/>
            </p:cNvCxnSpPr>
            <p:nvPr/>
          </p:nvCxnSpPr>
          <p:spPr>
            <a:xfrm>
              <a:off x="3971649" y="3202040"/>
              <a:ext cx="1752479" cy="2142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44" idx="5"/>
              <a:endCxn id="56" idx="1"/>
            </p:cNvCxnSpPr>
            <p:nvPr/>
          </p:nvCxnSpPr>
          <p:spPr>
            <a:xfrm>
              <a:off x="3697306" y="4695614"/>
              <a:ext cx="2118975" cy="990097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Shape 391"/>
                <p:cNvSpPr/>
                <p:nvPr/>
              </p:nvSpPr>
              <p:spPr>
                <a:xfrm>
                  <a:off x="3979539" y="5136773"/>
                  <a:ext cx="803858" cy="4528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sz="1200" i="1">
                                <a:latin typeface="Cambria Math"/>
                              </a:rPr>
                              <m:t>𝑎</m:t>
                            </m:r>
                          </m:e>
                        </m:bar>
                        <m:r>
                          <a:rPr lang="de-DE" sz="1200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bar>
                          <m:barPr>
                            <m:pos m:val="top"/>
                            <m:ctrlPr>
                              <a:rPr lang="de-DE" sz="12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sz="1200" i="1" smtClean="0">
                                <a:latin typeface="Cambria Math"/>
                              </a:rPr>
                              <m:t>𝑏</m:t>
                            </m:r>
                          </m:e>
                        </m:bar>
                      </m:oMath>
                    </m:oMathPara>
                  </a14:m>
                  <a:endParaRPr sz="1200" dirty="0"/>
                </a:p>
              </p:txBody>
            </p:sp>
          </mc:Choice>
          <mc:Fallback xmlns="">
            <p:sp>
              <p:nvSpPr>
                <p:cNvPr id="60" name="Shape 3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539" y="5136773"/>
                  <a:ext cx="803858" cy="452816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>
              <a:stCxn id="39" idx="4"/>
              <a:endCxn id="45" idx="0"/>
            </p:cNvCxnSpPr>
            <p:nvPr/>
          </p:nvCxnSpPr>
          <p:spPr>
            <a:xfrm>
              <a:off x="6007592" y="2167887"/>
              <a:ext cx="0" cy="751477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45" idx="4"/>
              <a:endCxn id="56" idx="0"/>
            </p:cNvCxnSpPr>
            <p:nvPr/>
          </p:nvCxnSpPr>
          <p:spPr>
            <a:xfrm>
              <a:off x="6007592" y="3488999"/>
              <a:ext cx="9128" cy="2113291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Curved Connector 62"/>
            <p:cNvCxnSpPr>
              <a:stCxn id="50" idx="4"/>
              <a:endCxn id="50" idx="2"/>
            </p:cNvCxnSpPr>
            <p:nvPr/>
          </p:nvCxnSpPr>
          <p:spPr>
            <a:xfrm rot="5400000" flipH="1">
              <a:off x="2994428" y="5887785"/>
              <a:ext cx="284817" cy="283464"/>
            </a:xfrm>
            <a:prstGeom prst="curvedConnector4">
              <a:avLst>
                <a:gd name="adj1" fmla="val -80262"/>
                <a:gd name="adj2" fmla="val 180645"/>
              </a:avLst>
            </a:prstGeom>
            <a:ln w="317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45" idx="3"/>
              <a:endCxn id="46" idx="7"/>
            </p:cNvCxnSpPr>
            <p:nvPr/>
          </p:nvCxnSpPr>
          <p:spPr>
            <a:xfrm flipH="1">
              <a:off x="5249639" y="3405578"/>
              <a:ext cx="557514" cy="90536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44" idx="6"/>
              <a:endCxn id="46" idx="2"/>
            </p:cNvCxnSpPr>
            <p:nvPr/>
          </p:nvCxnSpPr>
          <p:spPr>
            <a:xfrm>
              <a:off x="3869095" y="4512335"/>
              <a:ext cx="896641" cy="0"/>
            </a:xfrm>
            <a:prstGeom prst="straightConnector1">
              <a:avLst/>
            </a:prstGeom>
            <a:ln w="31750"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Curved Connector 65"/>
            <p:cNvCxnSpPr>
              <a:stCxn id="56" idx="6"/>
              <a:endCxn id="56" idx="4"/>
            </p:cNvCxnSpPr>
            <p:nvPr/>
          </p:nvCxnSpPr>
          <p:spPr>
            <a:xfrm flipH="1">
              <a:off x="6016720" y="5887108"/>
              <a:ext cx="283464" cy="284817"/>
            </a:xfrm>
            <a:prstGeom prst="curvedConnector4">
              <a:avLst>
                <a:gd name="adj1" fmla="val -80645"/>
                <a:gd name="adj2" fmla="val 180262"/>
              </a:avLst>
            </a:prstGeom>
            <a:ln w="317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urved Connector 66"/>
            <p:cNvCxnSpPr>
              <a:stCxn id="46" idx="6"/>
              <a:endCxn id="46" idx="4"/>
            </p:cNvCxnSpPr>
            <p:nvPr/>
          </p:nvCxnSpPr>
          <p:spPr>
            <a:xfrm flipH="1">
              <a:off x="5049200" y="4512335"/>
              <a:ext cx="283464" cy="284817"/>
            </a:xfrm>
            <a:prstGeom prst="curvedConnector4">
              <a:avLst>
                <a:gd name="adj1" fmla="val -67742"/>
                <a:gd name="adj2" fmla="val 157789"/>
              </a:avLst>
            </a:prstGeom>
            <a:ln w="317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Shape 391"/>
                <p:cNvSpPr/>
                <p:nvPr/>
              </p:nvSpPr>
              <p:spPr>
                <a:xfrm>
                  <a:off x="2455539" y="5961972"/>
                  <a:ext cx="276895" cy="4199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dirty="0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sz="1200" dirty="0"/>
                </a:p>
              </p:txBody>
            </p:sp>
          </mc:Choice>
          <mc:Fallback xmlns="">
            <p:sp>
              <p:nvSpPr>
                <p:cNvPr id="68" name="Shape 39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539" y="5961972"/>
                  <a:ext cx="276895" cy="419907"/>
                </a:xfrm>
                <a:prstGeom prst="rect">
                  <a:avLst/>
                </a:prstGeom>
                <a:blipFill>
                  <a:blip r:embed="rId24"/>
                  <a:stretch>
                    <a:fillRect l="-3226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Shape 393"/>
                <p:cNvSpPr/>
                <p:nvPr/>
              </p:nvSpPr>
              <p:spPr>
                <a:xfrm>
                  <a:off x="6011019" y="4292610"/>
                  <a:ext cx="426722" cy="4199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𝑎</m:t>
                            </m:r>
                          </m:e>
                        </m:bar>
                      </m:oMath>
                    </m:oMathPara>
                  </a14:m>
                  <a:endParaRPr lang="de-DE" sz="1200" b="0" dirty="0" smtClean="0"/>
                </a:p>
              </p:txBody>
            </p:sp>
          </mc:Choice>
          <mc:Fallback xmlns="">
            <p:sp>
              <p:nvSpPr>
                <p:cNvPr id="69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1019" y="4292610"/>
                  <a:ext cx="426722" cy="41990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Shape 393"/>
                <p:cNvSpPr/>
                <p:nvPr/>
              </p:nvSpPr>
              <p:spPr>
                <a:xfrm>
                  <a:off x="4416853" y="5924293"/>
                  <a:ext cx="426722" cy="45281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de-DE" sz="12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𝑏</m:t>
                            </m:r>
                          </m:e>
                        </m:bar>
                      </m:oMath>
                    </m:oMathPara>
                  </a14:m>
                  <a:endParaRPr lang="de-DE" sz="1200" b="0" dirty="0" smtClean="0"/>
                </a:p>
              </p:txBody>
            </p:sp>
          </mc:Choice>
          <mc:Fallback xmlns="">
            <p:sp>
              <p:nvSpPr>
                <p:cNvPr id="70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6853" y="5924293"/>
                  <a:ext cx="426722" cy="452816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Shape 393"/>
                <p:cNvSpPr/>
                <p:nvPr/>
              </p:nvSpPr>
              <p:spPr>
                <a:xfrm>
                  <a:off x="6566323" y="5921867"/>
                  <a:ext cx="480513" cy="4199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200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de-DE" sz="1200" b="0" dirty="0" smtClean="0"/>
                </a:p>
              </p:txBody>
            </p:sp>
          </mc:Choice>
          <mc:Fallback xmlns="">
            <p:sp>
              <p:nvSpPr>
                <p:cNvPr id="71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6323" y="5921867"/>
                  <a:ext cx="480513" cy="419907"/>
                </a:xfrm>
                <a:prstGeom prst="rect">
                  <a:avLst/>
                </a:prstGeom>
                <a:blipFill>
                  <a:blip r:embed="rId27"/>
                  <a:stretch>
                    <a:fillRect r="-1111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Shape 393"/>
                <p:cNvSpPr/>
                <p:nvPr/>
              </p:nvSpPr>
              <p:spPr>
                <a:xfrm>
                  <a:off x="5326639" y="4849003"/>
                  <a:ext cx="480513" cy="4199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1200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oMath>
                    </m:oMathPara>
                  </a14:m>
                  <a:endParaRPr lang="de-DE" sz="1200" b="0" dirty="0" smtClean="0"/>
                </a:p>
              </p:txBody>
            </p:sp>
          </mc:Choice>
          <mc:Fallback xmlns="">
            <p:sp>
              <p:nvSpPr>
                <p:cNvPr id="72" name="Shape 39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639" y="4849003"/>
                  <a:ext cx="480513" cy="419907"/>
                </a:xfrm>
                <a:prstGeom prst="rect">
                  <a:avLst/>
                </a:prstGeom>
                <a:blipFill>
                  <a:blip r:embed="rId28"/>
                  <a:stretch>
                    <a:fillRect r="-1111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Shape 373"/>
                <p:cNvSpPr/>
                <p:nvPr/>
              </p:nvSpPr>
              <p:spPr>
                <a:xfrm>
                  <a:off x="4127876" y="4109806"/>
                  <a:ext cx="247463" cy="41990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>
                  <a:lvl1pPr>
                    <a:defRPr sz="20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de-DE" sz="1200" dirty="0"/>
                </a:p>
              </p:txBody>
            </p:sp>
          </mc:Choice>
          <mc:Fallback xmlns="">
            <p:sp>
              <p:nvSpPr>
                <p:cNvPr id="73" name="Shape 3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7876" y="4109806"/>
                  <a:ext cx="247463" cy="419907"/>
                </a:xfrm>
                <a:prstGeom prst="rect">
                  <a:avLst/>
                </a:prstGeom>
                <a:blipFill>
                  <a:blip r:embed="rId29"/>
                  <a:stretch>
                    <a:fillRect r="-370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4" name="Straight Arrow Connector 73"/>
            <p:cNvCxnSpPr/>
            <p:nvPr/>
          </p:nvCxnSpPr>
          <p:spPr>
            <a:xfrm>
              <a:off x="1763688" y="1868919"/>
              <a:ext cx="715563" cy="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2518546" y="1714560"/>
                  <a:ext cx="1445774" cy="3509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ar-AE" sz="1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1200" b="1" dirty="0"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ar-AE" sz="1200" i="1" dirty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ar-AE" sz="1200" i="1" dirty="0">
                            <a:latin typeface="Cambria Math" panose="02040503050406030204" pitchFamily="18" charset="0"/>
                          </a:rPr>
                          <m:t>,{</m:t>
                        </m:r>
                        <m:r>
                          <a:rPr lang="ar-AE" sz="1200" b="1" dirty="0">
                            <a:latin typeface="Cambria Math"/>
                          </a:rPr>
                          <m:t>𝐗𝐗</m:t>
                        </m:r>
                        <m:r>
                          <a:rPr lang="ar-AE" sz="1200" i="1" dirty="0">
                            <a:latin typeface="Cambria Math"/>
                          </a:rPr>
                          <m:t>𝑎</m:t>
                        </m:r>
                        <m:r>
                          <a:rPr lang="ar-AE" sz="1200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ar-AE" sz="12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8546" y="1714560"/>
                  <a:ext cx="1445774" cy="350923"/>
                </a:xfrm>
                <a:prstGeom prst="rect">
                  <a:avLst/>
                </a:prstGeom>
                <a:blipFill>
                  <a:blip r:embed="rId30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2569582" y="3030833"/>
                  <a:ext cx="1307523" cy="3509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ar-AE" sz="1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1200" b="1" dirty="0"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ar-AE" sz="1200" i="1" dirty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ar-AE" sz="1200" i="1" dirty="0">
                            <a:latin typeface="Cambria Math" panose="02040503050406030204" pitchFamily="18" charset="0"/>
                          </a:rPr>
                          <m:t>,{</m:t>
                        </m:r>
                        <m:r>
                          <a:rPr lang="ar-AE" sz="1200" b="1" dirty="0">
                            <a:latin typeface="Cambria Math"/>
                          </a:rPr>
                          <m:t>𝐗</m:t>
                        </m:r>
                        <m:r>
                          <a:rPr lang="ar-AE" sz="1200" i="1" dirty="0">
                            <a:latin typeface="Cambria Math"/>
                          </a:rPr>
                          <m:t>𝑎</m:t>
                        </m:r>
                        <m:r>
                          <a:rPr lang="ar-AE" sz="1200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ar-AE" sz="1200" dirty="0"/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9582" y="3030833"/>
                  <a:ext cx="1307523" cy="350923"/>
                </a:xfrm>
                <a:prstGeom prst="rect">
                  <a:avLst/>
                </a:prstGeom>
                <a:blipFill>
                  <a:blip r:embed="rId31"/>
                  <a:stretch>
                    <a:fillRect b="-128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2660977" y="4361158"/>
                  <a:ext cx="1169271" cy="3509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ar-AE" sz="1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1200" b="1" dirty="0"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ar-AE" sz="1200" i="1" dirty="0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ar-AE" sz="1200" i="1" dirty="0">
                            <a:latin typeface="Cambria Math" panose="02040503050406030204" pitchFamily="18" charset="0"/>
                          </a:rPr>
                          <m:t>,{</m:t>
                        </m:r>
                        <m:r>
                          <a:rPr lang="ar-AE" sz="1200" i="1" dirty="0">
                            <a:latin typeface="Cambria Math"/>
                          </a:rPr>
                          <m:t>𝑎</m:t>
                        </m:r>
                        <m:r>
                          <a:rPr lang="ar-AE" sz="1200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ar-AE" sz="1200" dirty="0"/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977" y="4361158"/>
                  <a:ext cx="1169271" cy="350923"/>
                </a:xfrm>
                <a:prstGeom prst="rect">
                  <a:avLst/>
                </a:prstGeom>
                <a:blipFill>
                  <a:blip r:embed="rId32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2895773" y="5721498"/>
                  <a:ext cx="781796" cy="3509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ar-AE" sz="12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1200" b="1" dirty="0">
                                <a:latin typeface="Cambria Math" panose="02040503050406030204" pitchFamily="18" charset="0"/>
                              </a:rPr>
                              <m:t>𝐆</m:t>
                            </m:r>
                            <m:r>
                              <a:rPr lang="ar-AE" sz="1200" i="1" dirty="0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oMath>
                    </m:oMathPara>
                  </a14:m>
                  <a:endParaRPr lang="ar-AE" sz="1200" dirty="0"/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773" y="5721498"/>
                  <a:ext cx="781796" cy="350923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/>
                <p:cNvSpPr/>
                <p:nvPr/>
              </p:nvSpPr>
              <p:spPr>
                <a:xfrm>
                  <a:off x="5623961" y="1727593"/>
                  <a:ext cx="775329" cy="3509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ar-AE" sz="12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200" b="1" i="0" dirty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lang="ar-AE" sz="1200" dirty="0"/>
                </a:p>
              </p:txBody>
            </p:sp>
          </mc:Choice>
          <mc:Fallback xmlns="">
            <p:sp>
              <p:nvSpPr>
                <p:cNvPr id="82" name="Rectangle 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961" y="1727593"/>
                  <a:ext cx="775329" cy="350923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/>
                <p:cNvSpPr/>
                <p:nvPr/>
              </p:nvSpPr>
              <p:spPr>
                <a:xfrm>
                  <a:off x="5706196" y="3048906"/>
                  <a:ext cx="637077" cy="35092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ar-AE" sz="12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2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oMath>
                    </m:oMathPara>
                  </a14:m>
                  <a:endParaRPr lang="ar-AE" sz="1200" dirty="0"/>
                </a:p>
              </p:txBody>
            </p:sp>
          </mc:Choice>
          <mc:Fallback xmlns="">
            <p:sp>
              <p:nvSpPr>
                <p:cNvPr id="84" name="Rectangle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6196" y="3048906"/>
                  <a:ext cx="637077" cy="350923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Shape 393"/>
              <p:cNvSpPr/>
              <p:nvPr/>
            </p:nvSpPr>
            <p:spPr>
              <a:xfrm>
                <a:off x="7149817" y="5077107"/>
                <a:ext cx="42672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000"/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de-DE" b="0" i="1" smtClean="0">
                              <a:latin typeface="Cambria Math"/>
                            </a:rPr>
                            <m:t>𝑎</m:t>
                          </m:r>
                        </m:e>
                      </m:bar>
                    </m:oMath>
                  </m:oMathPara>
                </a14:m>
                <a:endParaRPr lang="de-DE" b="0" dirty="0" smtClean="0"/>
              </a:p>
            </p:txBody>
          </p:sp>
        </mc:Choice>
        <mc:Fallback xmlns="">
          <p:sp>
            <p:nvSpPr>
              <p:cNvPr id="87" name="Shape 3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817" y="5077107"/>
                <a:ext cx="426722" cy="410369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0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NBAs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smtClean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de-DE" dirty="0" smtClean="0">
                    <a:latin typeface="Cambria Math" panose="02040503050406030204" pitchFamily="18" charset="0"/>
                  </a:rPr>
                  <a:t>, </a:t>
                </a:r>
                <a:r>
                  <a:rPr lang="de-DE" dirty="0" smtClean="0"/>
                  <a:t>NCAs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i="1" smtClean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1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7504" y="1700808"/>
                <a:ext cx="4104456" cy="25922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sz="5400" dirty="0" smtClean="0"/>
                  <a:t>NBA </a:t>
                </a:r>
                <a:r>
                  <a:rPr lang="de-DE" sz="5400" dirty="0" err="1"/>
                  <a:t>for</a:t>
                </a:r>
                <a14:m>
                  <m:oMath xmlns:m="http://schemas.openxmlformats.org/officeDocument/2006/math">
                    <m:r>
                      <a:rPr lang="de-DE" sz="5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5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5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540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sz="5400" i="1" smtClean="0"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sz="5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5400" dirty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sz="5100" dirty="0" smtClean="0"/>
                  <a:t>States:</a:t>
                </a:r>
                <a:r>
                  <a:rPr lang="de-DE" sz="51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51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de-DE" sz="51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r>
                      <a:rPr lang="de-DE" sz="51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51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51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100" dirty="0" smtClean="0">
                  <a:solidFill>
                    <a:srgbClr val="0070C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de-DE" sz="510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de-DE" sz="5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510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sz="51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510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de-DE" sz="51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51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de-DE" sz="51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5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5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5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sz="5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sz="51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5100" dirty="0" smtClean="0">
                  <a:solidFill>
                    <a:srgbClr val="C0000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sz="5100" dirty="0"/>
                  <a:t>Initial </a:t>
                </a:r>
                <a:r>
                  <a:rPr lang="de-DE" sz="5100" dirty="0" err="1"/>
                  <a:t>state</a:t>
                </a:r>
                <a:r>
                  <a:rPr lang="de-DE" sz="5100" dirty="0" smtClean="0"/>
                  <a:t>: </a:t>
                </a:r>
                <a:r>
                  <a:rPr lang="de-DE" sz="5100" dirty="0" err="1" smtClean="0">
                    <a:solidFill>
                      <a:srgbClr val="0070C0"/>
                    </a:solidFill>
                  </a:rPr>
                  <a:t>Clauses</a:t>
                </a:r>
                <a:r>
                  <a:rPr lang="de-DE" sz="5100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sz="5100" dirty="0" err="1">
                    <a:solidFill>
                      <a:srgbClr val="0070C0"/>
                    </a:solidFill>
                  </a:rPr>
                  <a:t>of</a:t>
                </a:r>
                <a:r>
                  <a:rPr lang="de-DE" sz="51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51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sz="5100" dirty="0">
                  <a:solidFill>
                    <a:srgbClr val="0070C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sz="5100" dirty="0"/>
                  <a:t>Final </a:t>
                </a:r>
                <a:r>
                  <a:rPr lang="de-DE" sz="5100" dirty="0" err="1" smtClean="0"/>
                  <a:t>state</a:t>
                </a:r>
                <a:r>
                  <a:rPr lang="de-DE" sz="51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51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en-US" sz="5100" dirty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00808"/>
                <a:ext cx="4104456" cy="2592288"/>
              </a:xfrm>
              <a:prstGeom prst="rect">
                <a:avLst/>
              </a:prstGeom>
              <a:blipFill>
                <a:blip r:embed="rId3"/>
                <a:stretch>
                  <a:fillRect l="-2377" t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499992" y="1700808"/>
                <a:ext cx="4003928" cy="2395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NBA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i="1" smtClean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endParaRPr lang="de-DE" dirty="0"/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 smtClean="0"/>
                  <a:t>States: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Reach</m:t>
                    </m:r>
                    <m: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sty m:val="p"/>
                      </m:rPr>
                      <a:rPr lang="de-D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Initial </a:t>
                </a:r>
                <a:r>
                  <a:rPr lang="de-DE" dirty="0" err="1"/>
                  <a:t>state</a:t>
                </a:r>
                <a:r>
                  <a:rPr lang="de-DE" dirty="0" smtClean="0"/>
                  <a:t>: </a:t>
                </a:r>
                <a:r>
                  <a:rPr lang="de-DE" dirty="0" err="1" smtClean="0">
                    <a:solidFill>
                      <a:srgbClr val="0070C0"/>
                    </a:solidFill>
                  </a:rPr>
                  <a:t>Clauses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>
                    <a:solidFill>
                      <a:srgbClr val="0070C0"/>
                    </a:solidFill>
                  </a:rPr>
                  <a:t>of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spcBef>
                    <a:spcPts val="1200"/>
                  </a:spcBef>
                  <a:buClr>
                    <a:schemeClr val="tx1"/>
                  </a:buClr>
                </a:pPr>
                <a:r>
                  <a:rPr lang="de-DE" dirty="0"/>
                  <a:t>Final </a:t>
                </a:r>
                <a:r>
                  <a:rPr lang="de-DE" dirty="0" err="1" smtClean="0"/>
                  <a:t>state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00808"/>
                <a:ext cx="4003928" cy="2395704"/>
              </a:xfrm>
              <a:prstGeom prst="rect">
                <a:avLst/>
              </a:prstGeom>
              <a:blipFill>
                <a:blip r:embed="rId4"/>
                <a:stretch>
                  <a:fillRect l="-2588" t="-5344" b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4869160"/>
                <a:ext cx="8784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sz="2800" dirty="0" smtClean="0"/>
                  <a:t>Number </a:t>
                </a:r>
                <a:r>
                  <a:rPr lang="de-DE" sz="2800" dirty="0" err="1"/>
                  <a:t>of</a:t>
                </a:r>
                <a:r>
                  <a:rPr lang="de-DE" sz="2800" dirty="0"/>
                  <a:t> </a:t>
                </a:r>
                <a:r>
                  <a:rPr lang="de-DE" sz="2800" dirty="0" err="1"/>
                  <a:t>states</a:t>
                </a:r>
                <a:r>
                  <a:rPr lang="de-DE" sz="2800" dirty="0"/>
                  <a:t>: </a:t>
                </a:r>
                <a:r>
                  <a:rPr lang="de-DE" sz="2800" dirty="0" err="1"/>
                  <a:t>for</a:t>
                </a:r>
                <a:r>
                  <a:rPr lang="de-DE" sz="2800" dirty="0"/>
                  <a:t> a </a:t>
                </a:r>
                <a:r>
                  <a:rPr lang="de-DE" sz="2800" dirty="0" err="1"/>
                  <a:t>formula</a:t>
                </a:r>
                <a:r>
                  <a:rPr lang="de-DE" sz="2800" dirty="0"/>
                  <a:t>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length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800" dirty="0"/>
                  <a:t>, at </a:t>
                </a:r>
                <a:r>
                  <a:rPr lang="de-DE" sz="2800" dirty="0" err="1"/>
                  <a:t>most</a:t>
                </a:r>
                <a:r>
                  <a:rPr lang="de-DE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869160"/>
                <a:ext cx="8784976" cy="523220"/>
              </a:xfrm>
              <a:prstGeom prst="rect">
                <a:avLst/>
              </a:prstGeom>
              <a:blipFill>
                <a:blip r:embed="rId5"/>
                <a:stretch>
                  <a:fillRect l="-124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98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smtClean="0"/>
              <a:t>Master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79512" y="2060848"/>
                <a:ext cx="8784976" cy="39604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buNone/>
                </a:pPr>
                <a:r>
                  <a:rPr lang="de-DE" sz="2700" u="sng" dirty="0" smtClean="0">
                    <a:solidFill>
                      <a:srgbClr val="C00000"/>
                    </a:solidFill>
                  </a:rPr>
                  <a:t>MASTER THEOREM</a:t>
                </a:r>
              </a:p>
              <a:p>
                <a:pPr marL="173038" indent="0">
                  <a:lnSpc>
                    <a:spcPct val="110000"/>
                  </a:lnSpc>
                  <a:buNone/>
                </a:pPr>
                <a:r>
                  <a:rPr lang="de-DE" sz="2700" dirty="0"/>
                  <a:t>Let </a:t>
                </a:r>
                <a14:m>
                  <m:oMath xmlns:m="http://schemas.openxmlformats.org/officeDocument/2006/math"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700" dirty="0"/>
                  <a:t> </a:t>
                </a:r>
                <a:r>
                  <a:rPr lang="de-DE" sz="2700" dirty="0" err="1"/>
                  <a:t>be</a:t>
                </a:r>
                <a:r>
                  <a:rPr lang="de-DE" sz="2700" dirty="0"/>
                  <a:t> </a:t>
                </a:r>
                <a:r>
                  <a:rPr lang="de-DE" sz="2700" dirty="0" smtClean="0"/>
                  <a:t>an LTL </a:t>
                </a:r>
                <a:r>
                  <a:rPr lang="de-DE" sz="2700" dirty="0" err="1"/>
                  <a:t>formula</a:t>
                </a:r>
                <a:r>
                  <a:rPr lang="de-DE" sz="2700" dirty="0"/>
                  <a:t>, </a:t>
                </a:r>
                <a:r>
                  <a:rPr lang="de-DE" sz="2700" dirty="0" smtClean="0"/>
                  <a:t>let </a:t>
                </a:r>
                <a14:m>
                  <m:oMath xmlns:m="http://schemas.openxmlformats.org/officeDocument/2006/math"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700" dirty="0"/>
                  <a:t> </a:t>
                </a:r>
                <a:r>
                  <a:rPr lang="de-DE" sz="2700" dirty="0" err="1" smtClean="0"/>
                  <a:t>be</a:t>
                </a:r>
                <a:r>
                  <a:rPr lang="de-DE" sz="2700" dirty="0" smtClean="0"/>
                  <a:t> an </a:t>
                </a:r>
                <a14:m>
                  <m:oMath xmlns:m="http://schemas.openxmlformats.org/officeDocument/2006/math">
                    <m:r>
                      <a:rPr lang="de-DE" sz="27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de-DE" sz="2700" dirty="0" smtClean="0"/>
                  <a:t>-</a:t>
                </a:r>
                <a:r>
                  <a:rPr lang="de-DE" sz="2700" dirty="0" err="1" smtClean="0"/>
                  <a:t>word</a:t>
                </a:r>
                <a:r>
                  <a:rPr lang="de-DE" sz="2700" dirty="0" smtClean="0"/>
                  <a:t>.</a:t>
                </a:r>
                <a:endParaRPr lang="de-DE" sz="2700" u="sng" dirty="0" smtClean="0"/>
              </a:p>
              <a:p>
                <a:pPr marL="173038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700" dirty="0"/>
                  <a:t> </a:t>
                </a:r>
                <a:r>
                  <a:rPr lang="en-US" sz="2700" dirty="0" err="1"/>
                  <a:t>iff</a:t>
                </a:r>
                <a:r>
                  <a:rPr lang="en-US" sz="2700" dirty="0"/>
                  <a:t> there exists </a:t>
                </a:r>
                <a14:m>
                  <m:oMath xmlns:m="http://schemas.openxmlformats.org/officeDocument/2006/math"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7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7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7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7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700" dirty="0"/>
                  <a:t>,</a:t>
                </a:r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7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7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7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de-DE" sz="27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700" dirty="0"/>
                  <a:t> and</a:t>
                </a:r>
                <a:r>
                  <a:rPr lang="en-US" sz="27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700" dirty="0"/>
                  <a:t> s.t.</a:t>
                </a:r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7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7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7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700" dirty="0" smtClean="0">
                    <a:solidFill>
                      <a:srgbClr val="0070C0"/>
                    </a:solidFill>
                  </a:rPr>
                  <a:t>			</a:t>
                </a:r>
                <a:endParaRPr lang="en-US" sz="2700" dirty="0">
                  <a:solidFill>
                    <a:srgbClr val="C00000"/>
                  </a:solidFill>
                </a:endParaRPr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7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7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7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de-DE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de-DE" sz="27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7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700" dirty="0"/>
                  <a:t>	</a:t>
                </a:r>
                <a:r>
                  <a:rPr lang="en-US" sz="2700" dirty="0" smtClean="0"/>
                  <a:t>	</a:t>
                </a:r>
              </a:p>
              <a:p>
                <a:pPr marL="1371600" lvl="1" indent="-566738">
                  <a:lnSpc>
                    <a:spcPct val="110000"/>
                  </a:lnSpc>
                  <a:buFont typeface="+mj-lt"/>
                  <a:buAutoNum type="arabicPeriod"/>
                </a:pPr>
                <a:r>
                  <a:rPr lang="de-DE" sz="27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7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7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7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7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7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sz="27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700" dirty="0" smtClean="0"/>
                  <a:t>		</a:t>
                </a:r>
                <a:endParaRPr lang="en-US" sz="27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27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60848"/>
                <a:ext cx="8784976" cy="3960440"/>
              </a:xfrm>
              <a:prstGeom prst="rect">
                <a:avLst/>
              </a:prstGeom>
              <a:blipFill>
                <a:blip r:embed="rId2"/>
                <a:stretch>
                  <a:fillRect t="-1385" r="-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3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600">
                        <a:latin typeface="Cambria Math" panose="02040503050406030204" pitchFamily="18" charset="0"/>
                      </a:rPr>
                      <m:t>One</m:t>
                    </m:r>
                    <m:r>
                      <a:rPr lang="de-DE" sz="3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600">
                        <a:latin typeface="Cambria Math" panose="02040503050406030204" pitchFamily="18" charset="0"/>
                      </a:rPr>
                      <m:t>step</m:t>
                    </m:r>
                    <m:r>
                      <a:rPr lang="de-DE" sz="3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600">
                        <a:latin typeface="Cambria Math" panose="02040503050406030204" pitchFamily="18" charset="0"/>
                      </a:rPr>
                      <m:t>further</m:t>
                    </m:r>
                  </m:oMath>
                </a14:m>
                <a:r>
                  <a:rPr lang="en-US" sz="3600" dirty="0"/>
                  <a:t>: </a:t>
                </a:r>
                <a:r>
                  <a:rPr lang="de-DE" sz="3600" dirty="0" smtClean="0"/>
                  <a:t>DBAs </a:t>
                </a:r>
                <a:r>
                  <a:rPr lang="de-DE" sz="3600" dirty="0" err="1" smtClean="0"/>
                  <a:t>for</a:t>
                </a:r>
                <a:r>
                  <a:rPr lang="de-DE" sz="3600" dirty="0" smtClean="0"/>
                  <a:t> </a:t>
                </a:r>
                <a14:m>
                  <m:oMath xmlns:m="http://schemas.openxmlformats.org/officeDocument/2006/math">
                    <m:r>
                      <a:rPr lang="de-DE" sz="3600" b="1" i="0" dirty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de-DE" sz="36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b="0" i="1" dirty="0" smtClean="0">
                        <a:latin typeface="Cambria Math"/>
                      </a:rPr>
                      <m:t>𝜇</m:t>
                    </m:r>
                    <m:r>
                      <m:rPr>
                        <m:sty m:val="p"/>
                      </m:rPr>
                      <a:rPr lang="en-US" sz="3600" b="0" i="1" dirty="0" smtClean="0">
                        <a:latin typeface="Cambria Math"/>
                      </a:rPr>
                      <m:t>LTL</m:t>
                    </m:r>
                    <m:r>
                      <a:rPr lang="en-US" sz="36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411763" y="2348880"/>
            <a:ext cx="3622719" cy="3474720"/>
            <a:chOff x="2411763" y="2348880"/>
            <a:chExt cx="3622719" cy="3474720"/>
          </a:xfrm>
        </p:grpSpPr>
        <p:sp>
          <p:nvSpPr>
            <p:cNvPr id="8" name="Rounded Rectangle 7"/>
            <p:cNvSpPr/>
            <p:nvPr/>
          </p:nvSpPr>
          <p:spPr>
            <a:xfrm>
              <a:off x="2983507" y="2348880"/>
              <a:ext cx="3050975" cy="34747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50800" tIns="50800" rIns="50800" bIns="50800"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Shape 378"/>
                <p:cNvSpPr/>
                <p:nvPr/>
              </p:nvSpPr>
              <p:spPr>
                <a:xfrm>
                  <a:off x="5148064" y="4941167"/>
                  <a:ext cx="560298" cy="562973"/>
                </a:xfrm>
                <a:prstGeom prst="ellipse">
                  <a:avLst/>
                </a:prstGeom>
                <a:solidFill>
                  <a:schemeClr val="bg1"/>
                </a:solidFill>
                <a:ln w="73025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400" b="0" i="0" dirty="0" smtClean="0">
                            <a:latin typeface="Cambria Math" panose="02040503050406030204" pitchFamily="18" charset="0"/>
                          </a:rPr>
                          <m:t>tt</m:t>
                        </m:r>
                      </m:oMath>
                    </m:oMathPara>
                  </a14:m>
                  <a:endParaRPr sz="2400" dirty="0"/>
                </a:p>
              </p:txBody>
            </p:sp>
          </mc:Choice>
          <mc:Fallback xmlns="">
            <p:sp>
              <p:nvSpPr>
                <p:cNvPr id="71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064" y="4941167"/>
                  <a:ext cx="560298" cy="56297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73025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endCxn id="17" idx="2"/>
            </p:cNvCxnSpPr>
            <p:nvPr/>
          </p:nvCxnSpPr>
          <p:spPr>
            <a:xfrm>
              <a:off x="2411763" y="3024389"/>
              <a:ext cx="952213" cy="1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Shape 390"/>
                <p:cNvSpPr/>
                <p:nvPr/>
              </p:nvSpPr>
              <p:spPr>
                <a:xfrm>
                  <a:off x="3363976" y="2708921"/>
                  <a:ext cx="627484" cy="630937"/>
                </a:xfrm>
                <a:prstGeom prst="ellipse">
                  <a:avLst/>
                </a:prstGeom>
                <a:solidFill>
                  <a:schemeClr val="bg1"/>
                </a:solidFill>
                <a:ln w="254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sz="2400" dirty="0"/>
                </a:p>
              </p:txBody>
            </p:sp>
          </mc:Choice>
          <mc:Fallback xmlns="">
            <p:sp>
              <p:nvSpPr>
                <p:cNvPr id="17" name="Shape 3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976" y="2708921"/>
                  <a:ext cx="627484" cy="63093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552" y="1700808"/>
                <a:ext cx="17281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de-DE" sz="2800" b="0" i="1" smtClean="0">
                          <a:latin typeface="Cambria Math" panose="02040503050406030204" pitchFamily="18" charset="0"/>
                        </a:rPr>
                        <m:t>LTL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172819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411763" y="2348882"/>
            <a:ext cx="3622723" cy="3474721"/>
            <a:chOff x="2472943" y="2564904"/>
            <a:chExt cx="3078078" cy="2952328"/>
          </a:xfrm>
        </p:grpSpPr>
        <p:sp>
          <p:nvSpPr>
            <p:cNvPr id="12" name="Rounded Rectangle 11"/>
            <p:cNvSpPr/>
            <p:nvPr/>
          </p:nvSpPr>
          <p:spPr>
            <a:xfrm>
              <a:off x="2958733" y="2564904"/>
              <a:ext cx="2592288" cy="29523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50800" tIns="50800" rIns="50800" bIns="50800"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Shape 378"/>
                <p:cNvSpPr/>
                <p:nvPr/>
              </p:nvSpPr>
              <p:spPr>
                <a:xfrm>
                  <a:off x="4797868" y="4767465"/>
                  <a:ext cx="476062" cy="478335"/>
                </a:xfrm>
                <a:prstGeom prst="ellipse">
                  <a:avLst/>
                </a:prstGeom>
                <a:solidFill>
                  <a:schemeClr val="bg1"/>
                </a:solidFill>
                <a:ln w="73025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400" b="0" i="0" dirty="0" smtClean="0">
                            <a:latin typeface="Cambria Math" panose="02040503050406030204" pitchFamily="18" charset="0"/>
                          </a:rPr>
                          <m:t>tt</m:t>
                        </m:r>
                      </m:oMath>
                    </m:oMathPara>
                  </a14:m>
                  <a:endParaRPr sz="2400" dirty="0"/>
                </a:p>
              </p:txBody>
            </p:sp>
          </mc:Choice>
          <mc:Fallback xmlns="">
            <p:sp>
              <p:nvSpPr>
                <p:cNvPr id="13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868" y="4767465"/>
                  <a:ext cx="476062" cy="478335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73025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endCxn id="15" idx="2"/>
            </p:cNvCxnSpPr>
            <p:nvPr/>
          </p:nvCxnSpPr>
          <p:spPr>
            <a:xfrm>
              <a:off x="2472943" y="3138855"/>
              <a:ext cx="809056" cy="1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Shape 390"/>
                <p:cNvSpPr/>
                <p:nvPr/>
              </p:nvSpPr>
              <p:spPr>
                <a:xfrm>
                  <a:off x="3281999" y="2870814"/>
                  <a:ext cx="533147" cy="536081"/>
                </a:xfrm>
                <a:prstGeom prst="ellipse">
                  <a:avLst/>
                </a:prstGeom>
                <a:solidFill>
                  <a:schemeClr val="bg1"/>
                </a:solidFill>
                <a:ln w="254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0" dirty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sz="2400" dirty="0"/>
                </a:p>
              </p:txBody>
            </p:sp>
          </mc:Choice>
          <mc:Fallback xmlns="">
            <p:sp>
              <p:nvSpPr>
                <p:cNvPr id="15" name="Shape 3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999" y="2870814"/>
                  <a:ext cx="533147" cy="53608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600">
                        <a:latin typeface="Cambria Math" panose="02040503050406030204" pitchFamily="18" charset="0"/>
                      </a:rPr>
                      <m:t>One</m:t>
                    </m:r>
                    <m:r>
                      <a:rPr lang="de-DE" sz="3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600">
                        <a:latin typeface="Cambria Math" panose="02040503050406030204" pitchFamily="18" charset="0"/>
                      </a:rPr>
                      <m:t>step</m:t>
                    </m:r>
                    <m:r>
                      <a:rPr lang="de-DE" sz="3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600">
                        <a:latin typeface="Cambria Math" panose="02040503050406030204" pitchFamily="18" charset="0"/>
                      </a:rPr>
                      <m:t>further</m:t>
                    </m:r>
                  </m:oMath>
                </a14:m>
                <a:r>
                  <a:rPr lang="en-US" sz="3600" dirty="0"/>
                  <a:t>: </a:t>
                </a:r>
                <a:r>
                  <a:rPr lang="de-DE" sz="3600" dirty="0" smtClean="0"/>
                  <a:t>DBAs </a:t>
                </a:r>
                <a:r>
                  <a:rPr lang="de-DE" sz="3600" dirty="0" err="1" smtClean="0"/>
                  <a:t>for</a:t>
                </a:r>
                <a:r>
                  <a:rPr lang="de-DE" sz="3600" dirty="0" smtClean="0"/>
                  <a:t> </a:t>
                </a:r>
                <a14:m>
                  <m:oMath xmlns:m="http://schemas.openxmlformats.org/officeDocument/2006/math">
                    <m:r>
                      <a:rPr lang="de-DE" sz="3600" b="1" i="0" dirty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de-DE" sz="36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600" i="1" dirty="0" smtClean="0">
                        <a:latin typeface="Cambria Math"/>
                      </a:rPr>
                      <m:t>𝜇</m:t>
                    </m:r>
                    <m:r>
                      <m:rPr>
                        <m:sty m:val="p"/>
                      </m:rPr>
                      <a:rPr lang="en-US" sz="3600" i="1" dirty="0" smtClean="0">
                        <a:latin typeface="Cambria Math"/>
                      </a:rPr>
                      <m:t>LTL</m:t>
                    </m:r>
                    <m:r>
                      <a:rPr lang="en-US" sz="36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3563888" y="1844824"/>
            <a:ext cx="3168352" cy="3456384"/>
          </a:xfrm>
          <a:prstGeom prst="arc">
            <a:avLst>
              <a:gd name="adj1" fmla="val 12709161"/>
              <a:gd name="adj2" fmla="val 4277262"/>
            </a:avLst>
          </a:prstGeom>
          <a:ln w="412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1700808"/>
                <a:ext cx="17281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de-DE" sz="2800" b="0" i="1" smtClean="0">
                          <a:latin typeface="Cambria Math" panose="02040503050406030204" pitchFamily="18" charset="0"/>
                        </a:rPr>
                        <m:t>LTL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172819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3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600" smtClean="0">
                        <a:latin typeface="Cambria Math" panose="02040503050406030204" pitchFamily="18" charset="0"/>
                      </a:rPr>
                      <m:t>One</m:t>
                    </m:r>
                    <m:r>
                      <a:rPr lang="de-DE" sz="36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600" smtClean="0">
                        <a:latin typeface="Cambria Math" panose="02040503050406030204" pitchFamily="18" charset="0"/>
                      </a:rPr>
                      <m:t>step</m:t>
                    </m:r>
                    <m:r>
                      <a:rPr lang="de-DE" sz="360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600" smtClean="0">
                        <a:latin typeface="Cambria Math" panose="02040503050406030204" pitchFamily="18" charset="0"/>
                      </a:rPr>
                      <m:t>further</m:t>
                    </m:r>
                  </m:oMath>
                </a14:m>
                <a:r>
                  <a:rPr lang="en-US" sz="3600" dirty="0"/>
                  <a:t>: </a:t>
                </a:r>
                <a:r>
                  <a:rPr lang="de-DE" sz="3600" dirty="0" smtClean="0"/>
                  <a:t>DCAs </a:t>
                </a:r>
                <a:r>
                  <a:rPr lang="de-DE" sz="3600" dirty="0" err="1" smtClean="0"/>
                  <a:t>for</a:t>
                </a:r>
                <a:r>
                  <a:rPr lang="de-DE" sz="3600" dirty="0" smtClean="0"/>
                  <a:t> </a:t>
                </a:r>
                <a14:m>
                  <m:oMath xmlns:m="http://schemas.openxmlformats.org/officeDocument/2006/math">
                    <m:r>
                      <a:rPr lang="de-DE" sz="3600" b="1" i="0" dirty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de-DE" sz="36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3600" b="0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n-US" sz="3600" b="0" i="1" dirty="0" smtClean="0">
                        <a:latin typeface="Cambria Math"/>
                      </a:rPr>
                      <m:t>LTL</m:t>
                    </m:r>
                    <m:r>
                      <a:rPr lang="en-US" sz="36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411763" y="2348880"/>
            <a:ext cx="3622719" cy="3474720"/>
            <a:chOff x="2411763" y="2348880"/>
            <a:chExt cx="3622719" cy="3474720"/>
          </a:xfrm>
        </p:grpSpPr>
        <p:sp>
          <p:nvSpPr>
            <p:cNvPr id="8" name="Rounded Rectangle 7"/>
            <p:cNvSpPr/>
            <p:nvPr/>
          </p:nvSpPr>
          <p:spPr>
            <a:xfrm>
              <a:off x="2983507" y="2348880"/>
              <a:ext cx="3050975" cy="347472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50800" tIns="50800" rIns="50800" bIns="50800"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Shape 378"/>
                <p:cNvSpPr/>
                <p:nvPr/>
              </p:nvSpPr>
              <p:spPr>
                <a:xfrm>
                  <a:off x="5148064" y="4941167"/>
                  <a:ext cx="560298" cy="562973"/>
                </a:xfrm>
                <a:prstGeom prst="ellipse">
                  <a:avLst/>
                </a:prstGeom>
                <a:solidFill>
                  <a:schemeClr val="bg1"/>
                </a:solidFill>
                <a:ln w="73025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400" b="0" i="0" dirty="0" smtClean="0">
                            <a:latin typeface="Cambria Math" panose="02040503050406030204" pitchFamily="18" charset="0"/>
                          </a:rPr>
                          <m:t>ff</m:t>
                        </m:r>
                      </m:oMath>
                    </m:oMathPara>
                  </a14:m>
                  <a:endParaRPr sz="2400" dirty="0"/>
                </a:p>
              </p:txBody>
            </p:sp>
          </mc:Choice>
          <mc:Fallback xmlns="">
            <p:sp>
              <p:nvSpPr>
                <p:cNvPr id="71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8064" y="4941167"/>
                  <a:ext cx="560298" cy="562973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73025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endCxn id="17" idx="2"/>
            </p:cNvCxnSpPr>
            <p:nvPr/>
          </p:nvCxnSpPr>
          <p:spPr>
            <a:xfrm>
              <a:off x="2411763" y="3024389"/>
              <a:ext cx="952213" cy="1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Shape 390"/>
                <p:cNvSpPr/>
                <p:nvPr/>
              </p:nvSpPr>
              <p:spPr>
                <a:xfrm>
                  <a:off x="3363976" y="2708921"/>
                  <a:ext cx="627484" cy="630937"/>
                </a:xfrm>
                <a:prstGeom prst="ellipse">
                  <a:avLst/>
                </a:prstGeom>
                <a:solidFill>
                  <a:schemeClr val="bg1"/>
                </a:solidFill>
                <a:ln w="254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0" dirty="0" smtClean="0"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sz="2400" dirty="0"/>
                </a:p>
              </p:txBody>
            </p:sp>
          </mc:Choice>
          <mc:Fallback xmlns="">
            <p:sp>
              <p:nvSpPr>
                <p:cNvPr id="17" name="Shape 3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976" y="2708921"/>
                  <a:ext cx="627484" cy="630937"/>
                </a:xfrm>
                <a:prstGeom prst="ellipse">
                  <a:avLst/>
                </a:prstGeom>
                <a:blipFill>
                  <a:blip r:embed="rId4"/>
                  <a:stretch>
                    <a:fillRect r="-2804"/>
                  </a:stretch>
                </a:blipFill>
                <a:ln w="254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552" y="1700808"/>
                <a:ext cx="17281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m:rPr>
                          <m:sty m:val="p"/>
                        </m:rPr>
                        <a:rPr lang="de-DE" sz="2800" b="0" i="1" smtClean="0">
                          <a:latin typeface="Cambria Math" panose="02040503050406030204" pitchFamily="18" charset="0"/>
                        </a:rPr>
                        <m:t>LTL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172819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4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411763" y="2348882"/>
            <a:ext cx="3622723" cy="3474721"/>
            <a:chOff x="2472943" y="2564904"/>
            <a:chExt cx="3078078" cy="2952328"/>
          </a:xfrm>
        </p:grpSpPr>
        <p:sp>
          <p:nvSpPr>
            <p:cNvPr id="12" name="Rounded Rectangle 11"/>
            <p:cNvSpPr/>
            <p:nvPr/>
          </p:nvSpPr>
          <p:spPr>
            <a:xfrm>
              <a:off x="2958733" y="2564904"/>
              <a:ext cx="2592288" cy="295232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50800" tIns="50800" rIns="50800" bIns="50800"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Shape 378"/>
                <p:cNvSpPr/>
                <p:nvPr/>
              </p:nvSpPr>
              <p:spPr>
                <a:xfrm>
                  <a:off x="4797868" y="4767465"/>
                  <a:ext cx="476062" cy="478335"/>
                </a:xfrm>
                <a:prstGeom prst="ellipse">
                  <a:avLst/>
                </a:prstGeom>
                <a:solidFill>
                  <a:schemeClr val="bg1"/>
                </a:solidFill>
                <a:ln w="73025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25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de-DE" sz="2400" b="0" i="0" dirty="0" smtClean="0">
                            <a:latin typeface="Cambria Math" panose="02040503050406030204" pitchFamily="18" charset="0"/>
                          </a:rPr>
                          <m:t>ff</m:t>
                        </m:r>
                      </m:oMath>
                    </m:oMathPara>
                  </a14:m>
                  <a:endParaRPr sz="2400" dirty="0"/>
                </a:p>
              </p:txBody>
            </p:sp>
          </mc:Choice>
          <mc:Fallback xmlns="">
            <p:sp>
              <p:nvSpPr>
                <p:cNvPr id="13" name="Shape 3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7868" y="4767465"/>
                  <a:ext cx="476062" cy="478335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73025" cap="flat">
                  <a:solidFill>
                    <a:srgbClr val="FF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>
              <a:endCxn id="15" idx="2"/>
            </p:cNvCxnSpPr>
            <p:nvPr/>
          </p:nvCxnSpPr>
          <p:spPr>
            <a:xfrm>
              <a:off x="2472943" y="3138855"/>
              <a:ext cx="809056" cy="1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Shape 390"/>
                <p:cNvSpPr/>
                <p:nvPr/>
              </p:nvSpPr>
              <p:spPr>
                <a:xfrm>
                  <a:off x="3281999" y="2870814"/>
                  <a:ext cx="533147" cy="536081"/>
                </a:xfrm>
                <a:prstGeom prst="ellipse">
                  <a:avLst/>
                </a:prstGeom>
                <a:solidFill>
                  <a:schemeClr val="bg1"/>
                </a:solidFill>
                <a:ln w="254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defRPr sz="2000">
                      <a:latin typeface="Gill Sans SemiBold"/>
                      <a:ea typeface="Gill Sans SemiBold"/>
                      <a:cs typeface="Gill Sans SemiBold"/>
                      <a:sym typeface="Gill Sans SemiBold"/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400" b="1" i="0" dirty="0" smtClean="0">
                            <a:latin typeface="Cambria Math" panose="02040503050406030204" pitchFamily="18" charset="0"/>
                          </a:rPr>
                          <m:t>𝐆</m:t>
                        </m:r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sz="2400" dirty="0"/>
                </a:p>
              </p:txBody>
            </p:sp>
          </mc:Choice>
          <mc:Fallback xmlns="">
            <p:sp>
              <p:nvSpPr>
                <p:cNvPr id="15" name="Shape 3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999" y="2870814"/>
                  <a:ext cx="533147" cy="536081"/>
                </a:xfrm>
                <a:prstGeom prst="ellipse">
                  <a:avLst/>
                </a:prstGeom>
                <a:blipFill>
                  <a:blip r:embed="rId3"/>
                  <a:stretch>
                    <a:fillRect r="-2804"/>
                  </a:stretch>
                </a:blipFill>
                <a:ln w="25400" cap="flat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600">
                        <a:latin typeface="Cambria Math" panose="02040503050406030204" pitchFamily="18" charset="0"/>
                      </a:rPr>
                      <m:t>One</m:t>
                    </m:r>
                    <m:r>
                      <a:rPr lang="de-DE" sz="3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600">
                        <a:latin typeface="Cambria Math" panose="02040503050406030204" pitchFamily="18" charset="0"/>
                      </a:rPr>
                      <m:t>step</m:t>
                    </m:r>
                    <m:r>
                      <a:rPr lang="de-DE" sz="36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3600">
                        <a:latin typeface="Cambria Math" panose="02040503050406030204" pitchFamily="18" charset="0"/>
                      </a:rPr>
                      <m:t>further</m:t>
                    </m:r>
                  </m:oMath>
                </a14:m>
                <a:r>
                  <a:rPr lang="en-US" sz="3600" dirty="0"/>
                  <a:t>: </a:t>
                </a:r>
                <a:r>
                  <a:rPr lang="de-DE" sz="3600" dirty="0"/>
                  <a:t>DCAs </a:t>
                </a:r>
                <a:r>
                  <a:rPr lang="de-DE" sz="3600" dirty="0" err="1"/>
                  <a:t>for</a:t>
                </a:r>
                <a:r>
                  <a:rPr lang="de-DE" sz="3600" dirty="0"/>
                  <a:t> </a:t>
                </a:r>
                <a14:m>
                  <m:oMath xmlns:m="http://schemas.openxmlformats.org/officeDocument/2006/math">
                    <m:r>
                      <a:rPr lang="de-DE" sz="3600" b="1" dirty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de-DE" sz="36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3600" i="1" dirty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n-US" sz="3600" i="1" dirty="0">
                        <a:latin typeface="Cambria Math"/>
                      </a:rPr>
                      <m:t>LTL</m:t>
                    </m:r>
                    <m:r>
                      <a:rPr lang="en-US" sz="3600" i="1" dirty="0">
                        <a:latin typeface="Cambria Math"/>
                      </a:rPr>
                      <m:t>)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3563888" y="1844824"/>
            <a:ext cx="3168352" cy="3456384"/>
          </a:xfrm>
          <a:prstGeom prst="arc">
            <a:avLst>
              <a:gd name="adj1" fmla="val 12709161"/>
              <a:gd name="adj2" fmla="val 4277262"/>
            </a:avLst>
          </a:prstGeom>
          <a:ln w="41275">
            <a:solidFill>
              <a:srgbClr val="FF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9552" y="1700808"/>
                <a:ext cx="17281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m:rPr>
                          <m:sty m:val="p"/>
                        </m:rPr>
                        <a:rPr lang="de-DE" sz="2800" b="0" i="1" smtClean="0">
                          <a:latin typeface="Cambria Math" panose="02040503050406030204" pitchFamily="18" charset="0"/>
                        </a:rPr>
                        <m:t>LTL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172819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093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But </a:t>
            </a:r>
            <a:r>
              <a:rPr lang="de-DE" dirty="0" err="1" smtClean="0"/>
              <a:t>isn‘t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a </a:t>
            </a:r>
            <a:r>
              <a:rPr lang="de-DE" dirty="0" err="1" smtClean="0"/>
              <a:t>never-ending</a:t>
            </a:r>
            <a:r>
              <a:rPr lang="de-DE" dirty="0" smtClean="0"/>
              <a:t> </a:t>
            </a:r>
            <a:r>
              <a:rPr lang="de-DE" dirty="0" err="1" smtClean="0"/>
              <a:t>story</a:t>
            </a:r>
            <a:r>
              <a:rPr lang="de-DE" dirty="0" smtClean="0"/>
              <a:t>…?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484784"/>
                <a:ext cx="8363272" cy="499715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already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know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need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construct</a:t>
                </a:r>
                <a:r>
                  <a:rPr lang="de-DE" dirty="0" smtClean="0"/>
                  <a:t> DRAs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arbitrary</a:t>
                </a:r>
                <a:r>
                  <a:rPr lang="de-DE" dirty="0" smtClean="0"/>
                  <a:t> LTL </a:t>
                </a:r>
                <a:r>
                  <a:rPr lang="de-DE" dirty="0" err="1" smtClean="0"/>
                  <a:t>formulas</a:t>
                </a:r>
                <a:r>
                  <a:rPr lang="de-DE" dirty="0" smtClean="0"/>
                  <a:t>: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de-DE" dirty="0" err="1" smtClean="0"/>
                  <a:t>Given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Büchi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or</a:t>
                </a:r>
                <a:r>
                  <a:rPr lang="de-DE" dirty="0" smtClean="0"/>
                  <a:t> Rabin </a:t>
                </a:r>
                <a:r>
                  <a:rPr lang="de-DE" dirty="0" err="1" smtClean="0"/>
                  <a:t>automata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two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formulas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compute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automata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their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conjunction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disjunction</a:t>
                </a:r>
                <a:r>
                  <a:rPr lang="de-DE" dirty="0" smtClean="0"/>
                  <a:t>.</a:t>
                </a:r>
              </a:p>
              <a:p>
                <a:pPr lvl="1">
                  <a:lnSpc>
                    <a:spcPct val="110000"/>
                  </a:lnSpc>
                </a:pP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construct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automata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FG</m:t>
                    </m:r>
                    <m: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de-DE" dirty="0" err="1" smtClean="0"/>
                  <a:t>We</a:t>
                </a:r>
                <a:r>
                  <a:rPr lang="de-DE" dirty="0" smtClean="0"/>
                  <a:t> just </a:t>
                </a:r>
                <a:r>
                  <a:rPr lang="de-DE" dirty="0" err="1" smtClean="0"/>
                  <a:t>have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assemble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parts</a:t>
                </a:r>
                <a:r>
                  <a:rPr lang="de-DE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363272" cy="4997152"/>
              </a:xfrm>
              <a:blipFill>
                <a:blip r:embed="rId2"/>
                <a:stretch>
                  <a:fillRect l="-1676" t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6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formula</a:t>
            </a:r>
            <a:r>
              <a:rPr lang="de-DE" dirty="0" smtClean="0"/>
              <a:t> w.r.t. a </a:t>
            </a:r>
            <a:r>
              <a:rPr lang="de-DE" dirty="0" err="1" smtClean="0"/>
              <a:t>word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37332"/>
                <a:ext cx="8784976" cy="3261333"/>
              </a:xfrm>
            </p:spPr>
            <p:txBody>
              <a:bodyPr>
                <a:normAutofit fontScale="70000" lnSpcReduction="20000"/>
              </a:bodyPr>
              <a:lstStyle/>
              <a:p>
                <a:pPr marL="347663" indent="-290513">
                  <a:lnSpc>
                    <a:spcPct val="120000"/>
                  </a:lnSpc>
                </a:pPr>
                <a:r>
                  <a:rPr lang="de-DE" dirty="0" smtClean="0"/>
                  <a:t>Fix a </a:t>
                </a:r>
                <a:r>
                  <a:rPr lang="de-DE" dirty="0" err="1" smtClean="0"/>
                  <a:t>word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a </a:t>
                </a:r>
                <a:r>
                  <a:rPr lang="de-DE" dirty="0" err="1"/>
                  <a:t>formula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347663" indent="-290513">
                  <a:lnSpc>
                    <a:spcPct val="120000"/>
                  </a:lnSpc>
                </a:pPr>
                <a:r>
                  <a:rPr lang="de-DE" dirty="0" err="1" smtClean="0"/>
                  <a:t>There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three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possibilities</a:t>
                </a:r>
                <a:r>
                  <a:rPr lang="de-DE" dirty="0" smtClean="0"/>
                  <a:t>:</a:t>
                </a:r>
              </a:p>
              <a:p>
                <a:pPr marL="91440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holds for </a:t>
                </a:r>
                <a:r>
                  <a:rPr lang="en-US" dirty="0" smtClean="0"/>
                  <a:t>finitely </a:t>
                </a:r>
                <a:r>
                  <a:rPr lang="en-US" dirty="0"/>
                  <a:t>many suffixes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de-DE" dirty="0"/>
                  <a:t>„</a:t>
                </a:r>
                <a:r>
                  <a:rPr lang="en-US" dirty="0" smtClean="0"/>
                  <a:t>almost nowhere”)</a:t>
                </a:r>
                <a:endParaRPr lang="en-US" dirty="0"/>
              </a:p>
              <a:p>
                <a:pPr marL="91440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holds for </a:t>
                </a:r>
                <a:r>
                  <a:rPr lang="en-US" dirty="0" smtClean="0"/>
                  <a:t>all but finitely </a:t>
                </a:r>
                <a:r>
                  <a:rPr lang="en-US" dirty="0"/>
                  <a:t>many suffixes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 smtClean="0"/>
                  <a:t> („</a:t>
                </a:r>
                <a:r>
                  <a:rPr lang="de-DE" dirty="0" err="1" smtClean="0"/>
                  <a:t>almost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everywhere</a:t>
                </a:r>
                <a:r>
                  <a:rPr lang="de-DE" dirty="0" smtClean="0"/>
                  <a:t>“)</a:t>
                </a:r>
              </a:p>
              <a:p>
                <a:pPr marL="91440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holds for infinitely many suffixes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347663" indent="-290513">
                  <a:lnSpc>
                    <a:spcPct val="120000"/>
                  </a:lnSpc>
                </a:pPr>
                <a:r>
                  <a:rPr lang="de-DE" dirty="0" smtClean="0">
                    <a:solidFill>
                      <a:schemeClr val="bg1"/>
                    </a:solidFill>
                  </a:rPr>
                  <a:t>In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cases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1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and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2 ,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from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some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point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 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holds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forever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/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does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not hold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again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.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We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call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this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point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the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stability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point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.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Beyond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that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point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we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say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that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has stabilized.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37332"/>
                <a:ext cx="8784976" cy="3261333"/>
              </a:xfrm>
              <a:blipFill>
                <a:blip r:embed="rId2"/>
                <a:stretch>
                  <a:fillRect l="-139" t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/>
          <p:cNvSpPr txBox="1">
            <a:spLocks/>
          </p:cNvSpPr>
          <p:nvPr/>
        </p:nvSpPr>
        <p:spPr>
          <a:xfrm>
            <a:off x="490355" y="5339638"/>
            <a:ext cx="8253625" cy="135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0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formula</a:t>
            </a:r>
            <a:r>
              <a:rPr lang="de-DE" dirty="0" smtClean="0"/>
              <a:t> w.r.t. a </a:t>
            </a:r>
            <a:r>
              <a:rPr lang="de-DE" dirty="0" err="1" smtClean="0"/>
              <a:t>word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37332"/>
                <a:ext cx="8712968" cy="3476625"/>
              </a:xfrm>
            </p:spPr>
            <p:txBody>
              <a:bodyPr>
                <a:normAutofit fontScale="70000" lnSpcReduction="20000"/>
              </a:bodyPr>
              <a:lstStyle/>
              <a:p>
                <a:pPr marL="347663" indent="-290513">
                  <a:lnSpc>
                    <a:spcPct val="120000"/>
                  </a:lnSpc>
                </a:pPr>
                <a:r>
                  <a:rPr lang="de-DE" dirty="0" smtClean="0"/>
                  <a:t>Fix a </a:t>
                </a:r>
                <a:r>
                  <a:rPr lang="de-DE" dirty="0" err="1" smtClean="0"/>
                  <a:t>word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a </a:t>
                </a:r>
                <a:r>
                  <a:rPr lang="de-DE" dirty="0" err="1"/>
                  <a:t>formula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347663" indent="-290513">
                  <a:lnSpc>
                    <a:spcPct val="120000"/>
                  </a:lnSpc>
                </a:pPr>
                <a:r>
                  <a:rPr lang="de-DE" dirty="0" err="1" smtClean="0"/>
                  <a:t>There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three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possibilities</a:t>
                </a:r>
                <a:r>
                  <a:rPr lang="de-DE" dirty="0" smtClean="0"/>
                  <a:t>:</a:t>
                </a:r>
              </a:p>
              <a:p>
                <a:pPr marL="91440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holds for </a:t>
                </a:r>
                <a:r>
                  <a:rPr lang="en-US" dirty="0" smtClean="0"/>
                  <a:t>finitely </a:t>
                </a:r>
                <a:r>
                  <a:rPr lang="en-US" dirty="0"/>
                  <a:t>many suffixes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de-DE" dirty="0"/>
                  <a:t>„</a:t>
                </a:r>
                <a:r>
                  <a:rPr lang="en-US" dirty="0" smtClean="0"/>
                  <a:t>almost nowhere”)</a:t>
                </a:r>
                <a:endParaRPr lang="en-US" dirty="0"/>
              </a:p>
              <a:p>
                <a:pPr marL="91440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holds for </a:t>
                </a:r>
                <a:r>
                  <a:rPr lang="en-US" dirty="0" smtClean="0"/>
                  <a:t>all but finitely </a:t>
                </a:r>
                <a:r>
                  <a:rPr lang="en-US" dirty="0"/>
                  <a:t>many suffixes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 smtClean="0"/>
                  <a:t> („</a:t>
                </a:r>
                <a:r>
                  <a:rPr lang="de-DE" dirty="0" err="1" smtClean="0"/>
                  <a:t>almost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everywhere</a:t>
                </a:r>
                <a:r>
                  <a:rPr lang="de-DE" dirty="0" smtClean="0"/>
                  <a:t>“)</a:t>
                </a:r>
              </a:p>
              <a:p>
                <a:pPr marL="91440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holds for infinitely many suffixes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347663" indent="-290513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 smtClean="0"/>
                  <a:t>In </a:t>
                </a:r>
                <a:r>
                  <a:rPr lang="de-DE" dirty="0" err="1" smtClean="0"/>
                  <a:t>cases</a:t>
                </a:r>
                <a:r>
                  <a:rPr lang="de-DE" dirty="0" smtClean="0"/>
                  <a:t> 1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2 ,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some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 smtClean="0"/>
                  <a:t>  </a:t>
                </a:r>
                <a:r>
                  <a:rPr lang="de-DE" dirty="0" err="1" smtClean="0"/>
                  <a:t>holds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forever</a:t>
                </a:r>
                <a:r>
                  <a:rPr lang="de-DE" dirty="0" smtClean="0"/>
                  <a:t>/</a:t>
                </a:r>
                <a:r>
                  <a:rPr lang="de-DE" dirty="0" err="1" smtClean="0"/>
                  <a:t>does</a:t>
                </a:r>
                <a:r>
                  <a:rPr lang="de-DE" dirty="0" smtClean="0"/>
                  <a:t> not hold </a:t>
                </a:r>
                <a:r>
                  <a:rPr lang="de-DE" dirty="0" err="1" smtClean="0"/>
                  <a:t>again</a:t>
                </a:r>
                <a:r>
                  <a:rPr lang="de-DE" dirty="0" smtClean="0"/>
                  <a:t>.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stability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point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/>
                  <a:t>of</a:t>
                </a:r>
                <a:r>
                  <a:rPr lang="de-DE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 smtClean="0"/>
                  <a:t>. </a:t>
                </a:r>
                <a:r>
                  <a:rPr lang="de-DE" dirty="0" err="1" smtClean="0"/>
                  <a:t>Beyond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stabilized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37332"/>
                <a:ext cx="8712968" cy="3476625"/>
              </a:xfrm>
              <a:blipFill>
                <a:blip r:embed="rId2"/>
                <a:stretch>
                  <a:fillRect l="-140" t="-1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/>
          <p:cNvSpPr txBox="1">
            <a:spLocks/>
          </p:cNvSpPr>
          <p:nvPr/>
        </p:nvSpPr>
        <p:spPr>
          <a:xfrm>
            <a:off x="490355" y="5339638"/>
            <a:ext cx="8253625" cy="135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611560" y="4819842"/>
            <a:ext cx="7417969" cy="2058718"/>
            <a:chOff x="323528" y="4509120"/>
            <a:chExt cx="7417969" cy="2058718"/>
          </a:xfrm>
        </p:grpSpPr>
        <p:sp>
          <p:nvSpPr>
            <p:cNvPr id="39" name="Shape 514"/>
            <p:cNvSpPr/>
            <p:nvPr/>
          </p:nvSpPr>
          <p:spPr>
            <a:xfrm>
              <a:off x="6777211" y="4509120"/>
              <a:ext cx="456856" cy="718145"/>
            </a:xfrm>
            <a:prstGeom prst="rect">
              <a:avLst/>
            </a:prstGeom>
            <a:ln w="12700">
              <a:solidFill>
                <a:schemeClr val="bg1"/>
              </a:solidFill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4000" dirty="0" smtClean="0"/>
                <a:t>…</a:t>
              </a:r>
              <a:endParaRPr sz="4000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23528" y="4665787"/>
              <a:ext cx="7417969" cy="1902051"/>
              <a:chOff x="297456" y="4740724"/>
              <a:chExt cx="7367901" cy="1831776"/>
            </a:xfrm>
          </p:grpSpPr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490354" y="5339638"/>
                <a:ext cx="7175003" cy="1232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586538" y="4740724"/>
                <a:ext cx="6889942" cy="857792"/>
                <a:chOff x="556656" y="4911443"/>
                <a:chExt cx="6889942" cy="857792"/>
              </a:xfrm>
            </p:grpSpPr>
            <p:sp>
              <p:nvSpPr>
                <p:cNvPr id="44" name="Shape 510"/>
                <p:cNvSpPr/>
                <p:nvPr/>
              </p:nvSpPr>
              <p:spPr>
                <a:xfrm>
                  <a:off x="3911073" y="4911444"/>
                  <a:ext cx="291747" cy="53347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de-DE" sz="2800" dirty="0" smtClean="0"/>
                    <a:t>b</a:t>
                  </a:r>
                  <a:endParaRPr sz="2800" dirty="0"/>
                </a:p>
              </p:txBody>
            </p:sp>
            <p:sp>
              <p:nvSpPr>
                <p:cNvPr id="45" name="Shape 511"/>
                <p:cNvSpPr/>
                <p:nvPr/>
              </p:nvSpPr>
              <p:spPr>
                <a:xfrm>
                  <a:off x="2090304" y="4967871"/>
                  <a:ext cx="230029" cy="42062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sz="2800" dirty="0" smtClean="0"/>
                    <a:t>b</a:t>
                  </a:r>
                  <a:endParaRPr sz="2800" dirty="0"/>
                </a:p>
              </p:txBody>
            </p:sp>
            <p:sp>
              <p:nvSpPr>
                <p:cNvPr id="46" name="Shape 512"/>
                <p:cNvSpPr/>
                <p:nvPr/>
              </p:nvSpPr>
              <p:spPr>
                <a:xfrm>
                  <a:off x="5076049" y="4911444"/>
                  <a:ext cx="254878" cy="53347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de-DE" sz="2800" dirty="0" smtClean="0"/>
                    <a:t>c</a:t>
                  </a:r>
                  <a:endParaRPr sz="2800" dirty="0"/>
                </a:p>
              </p:txBody>
            </p:sp>
            <p:sp>
              <p:nvSpPr>
                <p:cNvPr id="47" name="Shape 514"/>
                <p:cNvSpPr/>
                <p:nvPr/>
              </p:nvSpPr>
              <p:spPr>
                <a:xfrm>
                  <a:off x="6256192" y="4911443"/>
                  <a:ext cx="274114" cy="53347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de-DE" sz="2800" dirty="0" smtClean="0"/>
                    <a:t>a</a:t>
                  </a:r>
                  <a:endParaRPr sz="2800" dirty="0"/>
                </a:p>
              </p:txBody>
            </p:sp>
            <p:sp>
              <p:nvSpPr>
                <p:cNvPr id="48" name="Shape 511"/>
                <p:cNvSpPr/>
                <p:nvPr/>
              </p:nvSpPr>
              <p:spPr>
                <a:xfrm>
                  <a:off x="2701861" y="4967872"/>
                  <a:ext cx="216126" cy="42062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anchor="ctr">
                  <a:spAutoFit/>
                </a:bodyPr>
                <a:lstStyle/>
                <a:p>
                  <a:r>
                    <a:rPr lang="de-DE" sz="2800" dirty="0" smtClean="0"/>
                    <a:t>a</a:t>
                  </a:r>
                  <a:endParaRPr sz="2800" dirty="0"/>
                </a:p>
              </p:txBody>
            </p:sp>
            <p:sp>
              <p:nvSpPr>
                <p:cNvPr id="49" name="Shape 511"/>
                <p:cNvSpPr/>
                <p:nvPr/>
              </p:nvSpPr>
              <p:spPr>
                <a:xfrm>
                  <a:off x="3299516" y="4967872"/>
                  <a:ext cx="230029" cy="42062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sz="2800" dirty="0"/>
                    <a:t>b</a:t>
                  </a:r>
                </a:p>
              </p:txBody>
            </p:sp>
            <p:sp>
              <p:nvSpPr>
                <p:cNvPr id="50" name="Shape 510"/>
                <p:cNvSpPr/>
                <p:nvPr/>
              </p:nvSpPr>
              <p:spPr>
                <a:xfrm>
                  <a:off x="4493561" y="4911444"/>
                  <a:ext cx="274114" cy="53347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de-DE" sz="2800" dirty="0" smtClean="0"/>
                    <a:t>a</a:t>
                  </a:r>
                  <a:endParaRPr sz="2800" dirty="0"/>
                </a:p>
              </p:txBody>
            </p:sp>
            <p:sp>
              <p:nvSpPr>
                <p:cNvPr id="51" name="Shape 512"/>
                <p:cNvSpPr/>
                <p:nvPr/>
              </p:nvSpPr>
              <p:spPr>
                <a:xfrm>
                  <a:off x="5673704" y="4967872"/>
                  <a:ext cx="200959" cy="42062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de-DE" sz="2800" dirty="0" smtClean="0"/>
                    <a:t>c</a:t>
                  </a:r>
                  <a:endParaRPr sz="28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Shape 511"/>
                    <p:cNvSpPr/>
                    <p:nvPr/>
                  </p:nvSpPr>
                  <p:spPr>
                    <a:xfrm flipH="1">
                      <a:off x="556656" y="5007139"/>
                      <a:ext cx="843560" cy="420623"/>
                    </a:xfrm>
                    <a:prstGeom prst="rect">
                      <a:avLst/>
                    </a:prstGeom>
                    <a:ln w="12700">
                      <a:miter lim="400000"/>
                    </a:ln>
                    <a:extLst>
                      <a:ext uri="{C572A759-6A51-4108-AA02-DFA0A04FC94B}">
                        <ma14:wrappingTextBoxFlag xmlns="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anchor="ctr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2800" i="1" dirty="0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sz="2800" dirty="0"/>
                    </a:p>
                  </p:txBody>
                </p:sp>
              </mc:Choice>
              <mc:Fallback xmlns="">
                <p:sp>
                  <p:nvSpPr>
                    <p:cNvPr id="52" name="Shape 5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556656" y="5007139"/>
                      <a:ext cx="843560" cy="42062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12700">
                      <a:miter lim="400000"/>
                    </a:ln>
                    <a:extLst>
                      <a:ext uri="{C572A759-6A51-4108-AA02-DFA0A04FC94B}">
                        <ma14:wrappingTextBoxFlag xmlns:ma14="http://schemas.microsoft.com/office/mac/drawingml/2011/main" xmlns="" xmlns:a14="http://schemas.microsoft.com/office/drawing/2010/main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3" name="Shape 505"/>
                <p:cNvSpPr/>
                <p:nvPr/>
              </p:nvSpPr>
              <p:spPr>
                <a:xfrm>
                  <a:off x="2211490" y="5701083"/>
                  <a:ext cx="5235108" cy="0"/>
                </a:xfrm>
                <a:prstGeom prst="line">
                  <a:avLst/>
                </a:prstGeom>
                <a:ln w="19050">
                  <a:solidFill>
                    <a:srgbClr val="5A5F5E"/>
                  </a:solidFill>
                  <a:miter lim="400000"/>
                  <a:tailEnd type="triangle"/>
                </a:ln>
              </p:spPr>
              <p:txBody>
                <a:bodyPr lIns="50800" tIns="50800" rIns="50800" bIns="50800" anchor="ctr"/>
                <a:lstStyle/>
                <a:p>
                  <a:pPr>
                    <a:defRPr sz="3600"/>
                  </a:pPr>
                  <a:endParaRPr/>
                </a:p>
              </p:txBody>
            </p:sp>
            <p:sp>
              <p:nvSpPr>
                <p:cNvPr id="54" name="Shape 517"/>
                <p:cNvSpPr/>
                <p:nvPr/>
              </p:nvSpPr>
              <p:spPr>
                <a:xfrm>
                  <a:off x="2151362" y="5632934"/>
                  <a:ext cx="137331" cy="136301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5" name="Shape 517"/>
                <p:cNvSpPr/>
                <p:nvPr/>
              </p:nvSpPr>
              <p:spPr>
                <a:xfrm>
                  <a:off x="6344524" y="5625024"/>
                  <a:ext cx="137331" cy="1363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6" name="Shape 517"/>
                <p:cNvSpPr/>
                <p:nvPr/>
              </p:nvSpPr>
              <p:spPr>
                <a:xfrm>
                  <a:off x="2769389" y="5629427"/>
                  <a:ext cx="137331" cy="1363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7" name="Shape 517"/>
                <p:cNvSpPr/>
                <p:nvPr/>
              </p:nvSpPr>
              <p:spPr>
                <a:xfrm>
                  <a:off x="3375707" y="5628231"/>
                  <a:ext cx="137331" cy="136301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9" name="Shape 517"/>
                <p:cNvSpPr/>
                <p:nvPr/>
              </p:nvSpPr>
              <p:spPr>
                <a:xfrm>
                  <a:off x="3974701" y="5625024"/>
                  <a:ext cx="137331" cy="136301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" name="Shape 517"/>
                <p:cNvSpPr/>
                <p:nvPr/>
              </p:nvSpPr>
              <p:spPr>
                <a:xfrm>
                  <a:off x="4556913" y="5628231"/>
                  <a:ext cx="137331" cy="1363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" name="Shape 517"/>
                <p:cNvSpPr/>
                <p:nvPr/>
              </p:nvSpPr>
              <p:spPr>
                <a:xfrm>
                  <a:off x="5146366" y="5628231"/>
                  <a:ext cx="137331" cy="1363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2" name="Shape 517"/>
                <p:cNvSpPr/>
                <p:nvPr/>
              </p:nvSpPr>
              <p:spPr>
                <a:xfrm>
                  <a:off x="5745445" y="5625024"/>
                  <a:ext cx="137331" cy="1363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3" name="Shape 517"/>
                <p:cNvSpPr/>
                <p:nvPr/>
              </p:nvSpPr>
              <p:spPr>
                <a:xfrm>
                  <a:off x="6907092" y="5625023"/>
                  <a:ext cx="137331" cy="1363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Shape 511"/>
                  <p:cNvSpPr/>
                  <p:nvPr/>
                </p:nvSpPr>
                <p:spPr>
                  <a:xfrm flipH="1">
                    <a:off x="297456" y="5217775"/>
                    <a:ext cx="1736803" cy="533479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sz="2800" dirty="0"/>
                  </a:p>
                </p:txBody>
              </p:sp>
            </mc:Choice>
            <mc:Fallback xmlns="">
              <p:sp>
                <p:nvSpPr>
                  <p:cNvPr id="43" name="Shape 5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297456" y="5217775"/>
                    <a:ext cx="1736803" cy="53347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26525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Stabilization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formula</a:t>
            </a:r>
            <a:r>
              <a:rPr lang="de-DE" dirty="0" smtClean="0"/>
              <a:t> w.r.t. a </a:t>
            </a:r>
            <a:r>
              <a:rPr lang="de-DE" dirty="0" err="1" smtClean="0"/>
              <a:t>word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37332"/>
                <a:ext cx="8712968" cy="3476625"/>
              </a:xfrm>
            </p:spPr>
            <p:txBody>
              <a:bodyPr>
                <a:normAutofit fontScale="70000" lnSpcReduction="20000"/>
              </a:bodyPr>
              <a:lstStyle/>
              <a:p>
                <a:pPr marL="347663" indent="-290513">
                  <a:lnSpc>
                    <a:spcPct val="120000"/>
                  </a:lnSpc>
                </a:pPr>
                <a:r>
                  <a:rPr lang="de-DE" dirty="0" smtClean="0"/>
                  <a:t>Fix a </a:t>
                </a:r>
                <a:r>
                  <a:rPr lang="de-DE" dirty="0" err="1" smtClean="0"/>
                  <a:t>word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a </a:t>
                </a:r>
                <a:r>
                  <a:rPr lang="de-DE" dirty="0" err="1"/>
                  <a:t>formula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 marL="347663" indent="-290513">
                  <a:lnSpc>
                    <a:spcPct val="120000"/>
                  </a:lnSpc>
                </a:pPr>
                <a:r>
                  <a:rPr lang="de-DE" dirty="0" err="1" smtClean="0"/>
                  <a:t>There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three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possibilities</a:t>
                </a:r>
                <a:r>
                  <a:rPr lang="de-DE" dirty="0" smtClean="0"/>
                  <a:t>:</a:t>
                </a:r>
              </a:p>
              <a:p>
                <a:pPr marL="91440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holds for </a:t>
                </a:r>
                <a:r>
                  <a:rPr lang="en-US" dirty="0" smtClean="0"/>
                  <a:t>finitely </a:t>
                </a:r>
                <a:r>
                  <a:rPr lang="en-US" dirty="0"/>
                  <a:t>many suffixes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de-DE" dirty="0"/>
                  <a:t>„</a:t>
                </a:r>
                <a:r>
                  <a:rPr lang="en-US" dirty="0" smtClean="0"/>
                  <a:t>almost nowhere”)</a:t>
                </a:r>
                <a:endParaRPr lang="en-US" dirty="0"/>
              </a:p>
              <a:p>
                <a:pPr marL="91440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holds for </a:t>
                </a:r>
                <a:r>
                  <a:rPr lang="en-US" dirty="0" smtClean="0"/>
                  <a:t>all but finitely </a:t>
                </a:r>
                <a:r>
                  <a:rPr lang="en-US" dirty="0"/>
                  <a:t>many suffixes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 smtClean="0"/>
                  <a:t> („</a:t>
                </a:r>
                <a:r>
                  <a:rPr lang="de-DE" dirty="0" err="1" smtClean="0"/>
                  <a:t>almost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everywhere</a:t>
                </a:r>
                <a:r>
                  <a:rPr lang="de-DE" dirty="0" smtClean="0"/>
                  <a:t>“)</a:t>
                </a:r>
              </a:p>
              <a:p>
                <a:pPr marL="914400" lvl="1" indent="-4572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holds for infinitely many suffixes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347663" indent="-290513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 smtClean="0"/>
                  <a:t>In </a:t>
                </a:r>
                <a:r>
                  <a:rPr lang="de-DE" dirty="0" err="1" smtClean="0"/>
                  <a:t>cases</a:t>
                </a:r>
                <a:r>
                  <a:rPr lang="de-DE" dirty="0" smtClean="0"/>
                  <a:t> 1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2 , </a:t>
                </a:r>
                <a:r>
                  <a:rPr lang="de-DE" dirty="0" err="1" smtClean="0"/>
                  <a:t>from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some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on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 smtClean="0"/>
                  <a:t>  </a:t>
                </a:r>
                <a:r>
                  <a:rPr lang="de-DE" dirty="0" err="1" smtClean="0"/>
                  <a:t>holds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forever</a:t>
                </a:r>
                <a:r>
                  <a:rPr lang="de-DE" dirty="0" smtClean="0"/>
                  <a:t>/</a:t>
                </a:r>
                <a:r>
                  <a:rPr lang="de-DE" dirty="0" err="1" smtClean="0"/>
                  <a:t>does</a:t>
                </a:r>
                <a:r>
                  <a:rPr lang="de-DE" dirty="0" smtClean="0"/>
                  <a:t> not hold </a:t>
                </a:r>
                <a:r>
                  <a:rPr lang="de-DE" dirty="0" err="1" smtClean="0"/>
                  <a:t>again</a:t>
                </a:r>
                <a:r>
                  <a:rPr lang="de-DE" dirty="0" smtClean="0"/>
                  <a:t>.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call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stability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point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 smtClean="0"/>
                  <a:t>. </a:t>
                </a:r>
                <a:r>
                  <a:rPr lang="de-DE" dirty="0" err="1" smtClean="0"/>
                  <a:t>Beyond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point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say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has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stabilized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37332"/>
                <a:ext cx="8712968" cy="3476625"/>
              </a:xfrm>
              <a:blipFill>
                <a:blip r:embed="rId2"/>
                <a:stretch>
                  <a:fillRect l="-140" t="-1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/>
          <p:cNvSpPr txBox="1">
            <a:spLocks/>
          </p:cNvSpPr>
          <p:nvPr/>
        </p:nvSpPr>
        <p:spPr>
          <a:xfrm>
            <a:off x="490355" y="5339638"/>
            <a:ext cx="8253625" cy="1354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611560" y="4819842"/>
            <a:ext cx="7417969" cy="2058718"/>
            <a:chOff x="323528" y="4509120"/>
            <a:chExt cx="7417969" cy="2058718"/>
          </a:xfrm>
        </p:grpSpPr>
        <p:sp>
          <p:nvSpPr>
            <p:cNvPr id="39" name="Shape 514"/>
            <p:cNvSpPr/>
            <p:nvPr/>
          </p:nvSpPr>
          <p:spPr>
            <a:xfrm>
              <a:off x="6777211" y="4509120"/>
              <a:ext cx="456856" cy="718145"/>
            </a:xfrm>
            <a:prstGeom prst="rect">
              <a:avLst/>
            </a:prstGeom>
            <a:ln w="12700">
              <a:solidFill>
                <a:schemeClr val="bg1"/>
              </a:solidFill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anchor="ctr">
              <a:spAutoFit/>
            </a:bodyPr>
            <a:lstStyle/>
            <a:p>
              <a:r>
                <a:rPr lang="de-DE" sz="4000" dirty="0" smtClean="0"/>
                <a:t>…</a:t>
              </a:r>
              <a:endParaRPr sz="4000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23528" y="4665787"/>
              <a:ext cx="7417969" cy="1902051"/>
              <a:chOff x="297456" y="4740724"/>
              <a:chExt cx="7367901" cy="1831776"/>
            </a:xfrm>
          </p:grpSpPr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490354" y="5339638"/>
                <a:ext cx="7175003" cy="12328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586538" y="4740724"/>
                <a:ext cx="6889942" cy="857792"/>
                <a:chOff x="556656" y="4911443"/>
                <a:chExt cx="6889942" cy="857792"/>
              </a:xfrm>
            </p:grpSpPr>
            <p:sp>
              <p:nvSpPr>
                <p:cNvPr id="44" name="Shape 510"/>
                <p:cNvSpPr/>
                <p:nvPr/>
              </p:nvSpPr>
              <p:spPr>
                <a:xfrm>
                  <a:off x="3911073" y="4911444"/>
                  <a:ext cx="291747" cy="53347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de-DE" sz="2800" dirty="0" smtClean="0"/>
                    <a:t>b</a:t>
                  </a:r>
                  <a:endParaRPr sz="2800" dirty="0"/>
                </a:p>
              </p:txBody>
            </p:sp>
            <p:sp>
              <p:nvSpPr>
                <p:cNvPr id="45" name="Shape 511"/>
                <p:cNvSpPr/>
                <p:nvPr/>
              </p:nvSpPr>
              <p:spPr>
                <a:xfrm>
                  <a:off x="2090304" y="4967871"/>
                  <a:ext cx="230029" cy="42062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sz="2800" dirty="0" smtClean="0"/>
                    <a:t>b</a:t>
                  </a:r>
                  <a:endParaRPr sz="2800" dirty="0"/>
                </a:p>
              </p:txBody>
            </p:sp>
            <p:sp>
              <p:nvSpPr>
                <p:cNvPr id="46" name="Shape 512"/>
                <p:cNvSpPr/>
                <p:nvPr/>
              </p:nvSpPr>
              <p:spPr>
                <a:xfrm>
                  <a:off x="5076049" y="4911444"/>
                  <a:ext cx="254878" cy="53347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de-DE" sz="2800" dirty="0" smtClean="0"/>
                    <a:t>c</a:t>
                  </a:r>
                  <a:endParaRPr sz="2800" dirty="0"/>
                </a:p>
              </p:txBody>
            </p:sp>
            <p:sp>
              <p:nvSpPr>
                <p:cNvPr id="47" name="Shape 514"/>
                <p:cNvSpPr/>
                <p:nvPr/>
              </p:nvSpPr>
              <p:spPr>
                <a:xfrm>
                  <a:off x="6256192" y="4911443"/>
                  <a:ext cx="274114" cy="53347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de-DE" sz="2800" dirty="0" smtClean="0"/>
                    <a:t>a</a:t>
                  </a:r>
                  <a:endParaRPr sz="2800" dirty="0"/>
                </a:p>
              </p:txBody>
            </p:sp>
            <p:sp>
              <p:nvSpPr>
                <p:cNvPr id="48" name="Shape 511"/>
                <p:cNvSpPr/>
                <p:nvPr/>
              </p:nvSpPr>
              <p:spPr>
                <a:xfrm>
                  <a:off x="2701861" y="4967872"/>
                  <a:ext cx="216126" cy="42062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anchor="ctr">
                  <a:spAutoFit/>
                </a:bodyPr>
                <a:lstStyle/>
                <a:p>
                  <a:r>
                    <a:rPr lang="de-DE" sz="2800" dirty="0" smtClean="0"/>
                    <a:t>a</a:t>
                  </a:r>
                  <a:endParaRPr sz="2800" dirty="0"/>
                </a:p>
              </p:txBody>
            </p:sp>
            <p:sp>
              <p:nvSpPr>
                <p:cNvPr id="49" name="Shape 511"/>
                <p:cNvSpPr/>
                <p:nvPr/>
              </p:nvSpPr>
              <p:spPr>
                <a:xfrm>
                  <a:off x="3299516" y="4967872"/>
                  <a:ext cx="230029" cy="42062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sz="2800" dirty="0"/>
                    <a:t>b</a:t>
                  </a:r>
                </a:p>
              </p:txBody>
            </p:sp>
            <p:sp>
              <p:nvSpPr>
                <p:cNvPr id="50" name="Shape 510"/>
                <p:cNvSpPr/>
                <p:nvPr/>
              </p:nvSpPr>
              <p:spPr>
                <a:xfrm>
                  <a:off x="4493561" y="4911444"/>
                  <a:ext cx="274114" cy="533479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de-DE" sz="2800" dirty="0" smtClean="0"/>
                    <a:t>a</a:t>
                  </a:r>
                  <a:endParaRPr sz="2800" dirty="0"/>
                </a:p>
              </p:txBody>
            </p:sp>
            <p:sp>
              <p:nvSpPr>
                <p:cNvPr id="51" name="Shape 512"/>
                <p:cNvSpPr/>
                <p:nvPr/>
              </p:nvSpPr>
              <p:spPr>
                <a:xfrm>
                  <a:off x="5673704" y="4967872"/>
                  <a:ext cx="200959" cy="420623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none" lIns="50800" tIns="50800" rIns="50800" bIns="50800" anchor="ctr">
                  <a:spAutoFit/>
                </a:bodyPr>
                <a:lstStyle/>
                <a:p>
                  <a:r>
                    <a:rPr lang="de-DE" sz="2800" dirty="0" smtClean="0"/>
                    <a:t>c</a:t>
                  </a:r>
                  <a:endParaRPr sz="28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Shape 511"/>
                    <p:cNvSpPr/>
                    <p:nvPr/>
                  </p:nvSpPr>
                  <p:spPr>
                    <a:xfrm flipH="1">
                      <a:off x="556656" y="5007139"/>
                      <a:ext cx="843560" cy="420623"/>
                    </a:xfrm>
                    <a:prstGeom prst="rect">
                      <a:avLst/>
                    </a:prstGeom>
                    <a:ln w="12700">
                      <a:miter lim="400000"/>
                    </a:ln>
                    <a:extLst>
                      <a:ext uri="{C572A759-6A51-4108-AA02-DFA0A04FC94B}">
                        <ma14:wrappingTextBoxFlag xmlns="" xmlns:ma14="http://schemas.microsoft.com/office/mac/drawingml/2011/main" val="1"/>
                      </a:ext>
                    </a:extLst>
                  </p:spPr>
                  <p:txBody>
                    <a:bodyPr wrap="square" lIns="50800" tIns="50800" rIns="50800" bIns="50800" anchor="ctr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de-DE" sz="2800" i="1" dirty="0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de-DE" sz="28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</m:oMath>
                        </m:oMathPara>
                      </a14:m>
                      <a:endParaRPr sz="2800" dirty="0"/>
                    </a:p>
                  </p:txBody>
                </p:sp>
              </mc:Choice>
              <mc:Fallback xmlns="">
                <p:sp>
                  <p:nvSpPr>
                    <p:cNvPr id="52" name="Shape 5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flipH="1">
                      <a:off x="556656" y="5007139"/>
                      <a:ext cx="843560" cy="42062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12700">
                      <a:miter lim="400000"/>
                    </a:ln>
                    <a:extLst>
                      <a:ext uri="{C572A759-6A51-4108-AA02-DFA0A04FC94B}">
                        <ma14:wrappingTextBoxFlag xmlns:ma14="http://schemas.microsoft.com/office/mac/drawingml/2011/main" xmlns="" xmlns:a14="http://schemas.microsoft.com/office/drawing/2010/main" val="1"/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3" name="Shape 505"/>
                <p:cNvSpPr/>
                <p:nvPr/>
              </p:nvSpPr>
              <p:spPr>
                <a:xfrm>
                  <a:off x="2211490" y="5701083"/>
                  <a:ext cx="5235108" cy="0"/>
                </a:xfrm>
                <a:prstGeom prst="line">
                  <a:avLst/>
                </a:prstGeom>
                <a:ln w="19050">
                  <a:solidFill>
                    <a:srgbClr val="5A5F5E"/>
                  </a:solidFill>
                  <a:miter lim="400000"/>
                  <a:tailEnd type="triangle"/>
                </a:ln>
              </p:spPr>
              <p:txBody>
                <a:bodyPr lIns="50800" tIns="50800" rIns="50800" bIns="50800" anchor="ctr"/>
                <a:lstStyle/>
                <a:p>
                  <a:pPr>
                    <a:defRPr sz="3600"/>
                  </a:pPr>
                  <a:endParaRPr/>
                </a:p>
              </p:txBody>
            </p:sp>
            <p:sp>
              <p:nvSpPr>
                <p:cNvPr id="54" name="Shape 517"/>
                <p:cNvSpPr/>
                <p:nvPr/>
              </p:nvSpPr>
              <p:spPr>
                <a:xfrm>
                  <a:off x="2151362" y="5632934"/>
                  <a:ext cx="137331" cy="136301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5" name="Shape 517"/>
                <p:cNvSpPr/>
                <p:nvPr/>
              </p:nvSpPr>
              <p:spPr>
                <a:xfrm>
                  <a:off x="6344524" y="5625024"/>
                  <a:ext cx="137331" cy="1363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6" name="Shape 517"/>
                <p:cNvSpPr/>
                <p:nvPr/>
              </p:nvSpPr>
              <p:spPr>
                <a:xfrm>
                  <a:off x="2769389" y="5629427"/>
                  <a:ext cx="137331" cy="1363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57" name="Shape 517"/>
                <p:cNvSpPr/>
                <p:nvPr/>
              </p:nvSpPr>
              <p:spPr>
                <a:xfrm>
                  <a:off x="3375707" y="5628231"/>
                  <a:ext cx="137331" cy="136301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9" name="Shape 517"/>
                <p:cNvSpPr/>
                <p:nvPr/>
              </p:nvSpPr>
              <p:spPr>
                <a:xfrm>
                  <a:off x="3974701" y="5625024"/>
                  <a:ext cx="137331" cy="136301"/>
                </a:xfrm>
                <a:prstGeom prst="ellipse">
                  <a:avLst/>
                </a:prstGeom>
                <a:solidFill>
                  <a:srgbClr val="00B05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0" name="Shape 517"/>
                <p:cNvSpPr/>
                <p:nvPr/>
              </p:nvSpPr>
              <p:spPr>
                <a:xfrm>
                  <a:off x="4556913" y="5628231"/>
                  <a:ext cx="137331" cy="1363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1" name="Shape 517"/>
                <p:cNvSpPr/>
                <p:nvPr/>
              </p:nvSpPr>
              <p:spPr>
                <a:xfrm>
                  <a:off x="5146366" y="5628231"/>
                  <a:ext cx="137331" cy="1363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2" name="Shape 517"/>
                <p:cNvSpPr/>
                <p:nvPr/>
              </p:nvSpPr>
              <p:spPr>
                <a:xfrm>
                  <a:off x="5745445" y="5625024"/>
                  <a:ext cx="137331" cy="1363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3" name="Shape 517"/>
                <p:cNvSpPr/>
                <p:nvPr/>
              </p:nvSpPr>
              <p:spPr>
                <a:xfrm>
                  <a:off x="6907092" y="5625023"/>
                  <a:ext cx="137331" cy="136301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Shape 511"/>
                  <p:cNvSpPr/>
                  <p:nvPr/>
                </p:nvSpPr>
                <p:spPr>
                  <a:xfrm flipH="1">
                    <a:off x="297456" y="5217775"/>
                    <a:ext cx="1736803" cy="533479"/>
                  </a:xfrm>
                  <a:prstGeom prst="rect">
                    <a:avLst/>
                  </a:prstGeom>
                  <a:ln w="12700">
                    <a:miter lim="400000"/>
                  </a:ln>
                  <a:extLst>
                    <a:ext uri="{C572A759-6A51-4108-AA02-DFA0A04FC94B}">
                      <ma14:wrappingTextBoxFlag xmlns="" xmlns:ma14="http://schemas.microsoft.com/office/mac/drawingml/2011/main" val="1"/>
                    </a:ext>
                  </a:extLst>
                </p:spPr>
                <p:txBody>
                  <a:bodyPr wrap="square" lIns="50800" tIns="50800" rIns="50800" bIns="5080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8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sz="2800" dirty="0"/>
                  </a:p>
                </p:txBody>
              </p:sp>
            </mc:Choice>
            <mc:Fallback xmlns="">
              <p:sp>
                <p:nvSpPr>
                  <p:cNvPr id="43" name="Shape 5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297456" y="5217775"/>
                    <a:ext cx="1736803" cy="53347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2700">
                    <a:miter lim="400000"/>
                  </a:ln>
                  <a:extLst>
                    <a:ext uri="{C572A759-6A51-4108-AA02-DFA0A04FC94B}">
                      <ma14:wrappingTextBoxFlag xmlns:ma14="http://schemas.microsoft.com/office/mac/drawingml/2011/main" xmlns="" xmlns:a14="http://schemas.microsoft.com/office/drawing/2010/main" val="1"/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0" name="Up Arrow 29"/>
          <p:cNvSpPr/>
          <p:nvPr/>
        </p:nvSpPr>
        <p:spPr>
          <a:xfrm>
            <a:off x="4886211" y="5973069"/>
            <a:ext cx="225932" cy="373853"/>
          </a:xfrm>
          <a:prstGeom prst="upArrow">
            <a:avLst/>
          </a:prstGeom>
          <a:solidFill>
            <a:srgbClr val="FFC000"/>
          </a:solidFill>
          <a:ln w="12700">
            <a:miter lim="400000"/>
          </a:ln>
        </p:spPr>
        <p:txBody>
          <a:bodyPr lIns="50800" tIns="50800" rIns="50800" bIns="50800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1786" y="6413094"/>
            <a:ext cx="1493048" cy="3835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Stability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Getting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712968" cy="504056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sz="3300" dirty="0" smtClean="0"/>
                  <a:t>Imagine </a:t>
                </a:r>
                <a:r>
                  <a:rPr lang="de-DE" sz="3300" dirty="0" err="1" smtClean="0"/>
                  <a:t>we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are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given</a:t>
                </a:r>
                <a:r>
                  <a:rPr lang="de-DE" sz="3300" dirty="0" smtClean="0"/>
                  <a:t> a </a:t>
                </a:r>
                <a:r>
                  <a:rPr lang="de-DE" sz="3300" dirty="0" err="1" smtClean="0"/>
                  <a:t>very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complicated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formula</a:t>
                </a:r>
                <a:r>
                  <a:rPr lang="de-DE" sz="3300" dirty="0" smtClean="0"/>
                  <a:t> </a:t>
                </a:r>
                <a14:m>
                  <m:oMath xmlns:m="http://schemas.openxmlformats.org/officeDocument/2006/math">
                    <m:r>
                      <a:rPr lang="de-DE" sz="3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3300" dirty="0" smtClean="0"/>
                  <a:t> </a:t>
                </a:r>
                <a:r>
                  <a:rPr lang="de-DE" sz="3300" dirty="0" err="1" smtClean="0"/>
                  <a:t>and</a:t>
                </a:r>
                <a:r>
                  <a:rPr lang="de-DE" sz="3300" dirty="0" smtClean="0"/>
                  <a:t> a </a:t>
                </a:r>
                <a:r>
                  <a:rPr lang="de-DE" sz="3300" dirty="0" err="1" smtClean="0"/>
                  <a:t>word</a:t>
                </a:r>
                <a:r>
                  <a:rPr lang="de-DE" sz="3300" dirty="0" smtClean="0"/>
                  <a:t> </a:t>
                </a:r>
                <a14:m>
                  <m:oMath xmlns:m="http://schemas.openxmlformats.org/officeDocument/2006/math">
                    <m:r>
                      <a:rPr lang="de-DE" sz="33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3300" dirty="0" smtClean="0"/>
                  <a:t>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sz="3300" dirty="0" err="1" smtClean="0"/>
                  <a:t>We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have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started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to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read</a:t>
                </a:r>
                <a:r>
                  <a:rPr lang="de-DE" sz="33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33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3300" dirty="0" smtClean="0"/>
                  <a:t>. 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sz="2900" dirty="0" smtClean="0"/>
                  <a:t>So </a:t>
                </a:r>
                <a:r>
                  <a:rPr lang="de-DE" sz="2900" dirty="0" err="1" smtClean="0"/>
                  <a:t>far</a:t>
                </a:r>
                <a:r>
                  <a:rPr lang="de-DE" sz="2900" dirty="0" smtClean="0"/>
                  <a:t> </a:t>
                </a:r>
                <a:r>
                  <a:rPr lang="de-DE" sz="2900" dirty="0" err="1" smtClean="0"/>
                  <a:t>we</a:t>
                </a:r>
                <a:r>
                  <a:rPr lang="de-DE" sz="2900" dirty="0" smtClean="0"/>
                  <a:t> </a:t>
                </a:r>
                <a:r>
                  <a:rPr lang="de-DE" sz="2900" dirty="0" err="1" smtClean="0"/>
                  <a:t>have</a:t>
                </a:r>
                <a:r>
                  <a:rPr lang="de-DE" sz="2900" dirty="0" smtClean="0"/>
                  <a:t> </a:t>
                </a:r>
                <a:r>
                  <a:rPr lang="de-DE" sz="2900" dirty="0" err="1" smtClean="0"/>
                  <a:t>read</a:t>
                </a:r>
                <a:r>
                  <a:rPr lang="de-DE" sz="29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900" dirty="0" smtClean="0"/>
                  <a:t>.</a:t>
                </a:r>
              </a:p>
              <a:p>
                <a:pPr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en-US" sz="2900" dirty="0" smtClean="0"/>
                  <a:t>We have computed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9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2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 smtClean="0"/>
                  <a:t>.</a:t>
                </a:r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sz="3300" dirty="0" smtClean="0"/>
                  <a:t>Recall: </a:t>
                </a:r>
                <a14:m>
                  <m:oMath xmlns:m="http://schemas.openxmlformats.org/officeDocument/2006/math">
                    <m:r>
                      <a:rPr lang="de-DE" sz="33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33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33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3300" dirty="0" smtClean="0"/>
                  <a:t> </a:t>
                </a:r>
                <a:r>
                  <a:rPr lang="en-US" sz="3300" dirty="0" err="1" smtClean="0"/>
                  <a:t>iff</a:t>
                </a:r>
                <a:r>
                  <a:rPr lang="en-US" sz="33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3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33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33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33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3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3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3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3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3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33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33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300" dirty="0" smtClean="0"/>
              </a:p>
              <a:p>
                <a:pPr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sz="3300" dirty="0" err="1" smtClean="0"/>
                  <a:t>And</a:t>
                </a:r>
                <a:r>
                  <a:rPr lang="de-DE" sz="3300" dirty="0" smtClean="0"/>
                  <a:t> </a:t>
                </a:r>
                <a:r>
                  <a:rPr lang="de-DE" sz="3300" dirty="0" err="1" smtClean="0"/>
                  <a:t>now</a:t>
                </a:r>
                <a:r>
                  <a:rPr lang="de-DE" sz="3300" dirty="0" smtClean="0"/>
                  <a:t> …</a:t>
                </a:r>
                <a:endParaRPr lang="en-US" sz="3300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712968" cy="5040560"/>
              </a:xfrm>
              <a:blipFill>
                <a:blip r:embed="rId2"/>
                <a:stretch>
                  <a:fillRect l="-1678" t="-484" b="-1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9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Getting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/>
              <a:t>above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556792"/>
            <a:ext cx="7416824" cy="508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Syntax of LTL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619672" y="1268760"/>
                <a:ext cx="7200800" cy="532859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𝜑</m:t>
                    </m:r>
                    <m:r>
                      <a:rPr lang="de-DE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b="1" i="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de-DE" b="0" dirty="0" smtClean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b="0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 smtClean="0">
                    <a:solidFill>
                      <a:schemeClr val="bg1"/>
                    </a:solidFill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dirty="0" smtClean="0">
                    <a:solidFill>
                      <a:srgbClr val="0070C0"/>
                    </a:solidFill>
                  </a:rPr>
                  <a:t>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b="0" i="1" dirty="0" smtClean="0">
                    <a:solidFill>
                      <a:srgbClr val="0070C0"/>
                    </a:solidFill>
                    <a:latin typeface="Cambria Math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i="1" dirty="0">
                    <a:solidFill>
                      <a:srgbClr val="0070C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/>
                      </a:rPr>
                      <m:t>X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de-DE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i="1" dirty="0">
                    <a:solidFill>
                      <a:srgbClr val="0070C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/>
                      </a:rPr>
                      <m:t>U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¬(¬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W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chemeClr val="bg1"/>
                  </a:solidFill>
                </a:endParaRPr>
              </a:p>
              <a:p>
                <a:pPr marL="36195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en-US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𝐴𝑃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672" y="1268760"/>
                <a:ext cx="7200800" cy="532859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2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12776"/>
                <a:ext cx="8568952" cy="5328592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>
                  <a:lnSpc>
                    <a:spcPct val="120000"/>
                  </a:lnSpc>
                </a:pPr>
                <a:r>
                  <a:rPr lang="de-DE" dirty="0" smtClean="0"/>
                  <a:t>Let 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dirty="0" smtClean="0"/>
                  <a:t> be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temporal </a:t>
                </a:r>
                <a:r>
                  <a:rPr lang="de-DE" dirty="0" err="1"/>
                  <a:t>subformulas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belong</a:t>
                </a:r>
                <a:r>
                  <a:rPr lang="de-DE" dirty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dirty="0" smtClean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de-DE" dirty="0" smtClean="0"/>
                  <a:t>.</a:t>
                </a:r>
              </a:p>
              <a:p>
                <a:pPr marL="457200" indent="-457200">
                  <a:lnSpc>
                    <a:spcPct val="120000"/>
                  </a:lnSpc>
                </a:pPr>
                <a:r>
                  <a:rPr lang="de-DE" dirty="0" smtClean="0"/>
                  <a:t>HE </a:t>
                </a:r>
                <a:r>
                  <a:rPr lang="de-DE" dirty="0" err="1"/>
                  <a:t>reveals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us</a:t>
                </a:r>
                <a:r>
                  <a:rPr lang="de-DE" dirty="0"/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formulas</a:t>
                </a:r>
                <a:r>
                  <a:rPr lang="de-DE" dirty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 smtClean="0"/>
                  <a:t> hold </a:t>
                </a:r>
                <a:r>
                  <a:rPr lang="en-US" dirty="0"/>
                  <a:t>infinitely often along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: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457200" lvl="1" indent="-45720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𝓖</m:t>
                      </m:r>
                      <m:sSub>
                        <m:sSubPr>
                          <m:ctrlPr>
                            <a:rPr lang="de-DE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𝓕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de-DE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 </m:t>
                      </m:r>
                      <m:r>
                        <a:rPr lang="de-DE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de-DE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LTL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de-DE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de-DE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GF</m:t>
                      </m:r>
                      <m:r>
                        <a:rPr lang="de-DE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  <a:p>
                <a:pPr marL="457200" indent="-457200">
                  <a:lnSpc>
                    <a:spcPct val="120000"/>
                  </a:lnSpc>
                </a:pPr>
                <a:r>
                  <a:rPr lang="de-DE" dirty="0" smtClean="0">
                    <a:solidFill>
                      <a:schemeClr val="bg1"/>
                    </a:solidFill>
                  </a:rPr>
                  <a:t>Further, HE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reveals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us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that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all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other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𝜇LTL -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subformulas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have already stabilized, i.e.,:</a:t>
                </a:r>
              </a:p>
              <a:p>
                <a:pPr marL="457200" indent="-457200">
                  <a:lnSpc>
                    <a:spcPct val="120000"/>
                  </a:lnSpc>
                  <a:buNone/>
                </a:pPr>
                <a:r>
                  <a:rPr lang="en-US" dirty="0" smtClean="0">
                    <a:solidFill>
                      <a:schemeClr val="bg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𝓖𝓕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b="0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457200" indent="-457200">
                  <a:lnSpc>
                    <a:spcPct val="120000"/>
                  </a:lnSpc>
                  <a:buNone/>
                </a:pPr>
                <a:r>
                  <a:rPr lang="de-DE" dirty="0" smtClean="0">
                    <a:solidFill>
                      <a:schemeClr val="bg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𝓖𝓕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i="1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	</a:t>
                </a:r>
                <a:endParaRPr lang="de-DE" b="0" dirty="0" smtClean="0">
                  <a:solidFill>
                    <a:schemeClr val="bg1"/>
                  </a:solidFill>
                </a:endParaRPr>
              </a:p>
              <a:p>
                <a:pPr marL="457200" indent="-457200">
                  <a:lnSpc>
                    <a:spcPct val="120000"/>
                  </a:lnSpc>
                </a:pPr>
                <a:r>
                  <a:rPr lang="de-DE" dirty="0" err="1" smtClean="0">
                    <a:solidFill>
                      <a:schemeClr val="bg1"/>
                    </a:solidFill>
                  </a:rPr>
                  <a:t>Question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: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How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can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we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use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HIS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help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replace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by another formula simpler to check?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45720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12776"/>
                <a:ext cx="8568952" cy="5328592"/>
              </a:xfrm>
              <a:blipFill>
                <a:blip r:embed="rId2"/>
                <a:stretch>
                  <a:fillRect l="-1209" t="-1030" r="-498" b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0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12776"/>
                <a:ext cx="8568952" cy="5328592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>
                  <a:lnSpc>
                    <a:spcPct val="120000"/>
                  </a:lnSpc>
                </a:pPr>
                <a:r>
                  <a:rPr lang="de-DE" dirty="0" smtClean="0"/>
                  <a:t>Let </a:t>
                </a:r>
                <a14:m>
                  <m:oMath xmlns:m="http://schemas.openxmlformats.org/officeDocument/2006/math"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dirty="0"/>
                  <a:t> be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temporal </a:t>
                </a:r>
                <a:r>
                  <a:rPr lang="de-DE" dirty="0" err="1"/>
                  <a:t>subformulas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belong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dirty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de-DE" dirty="0"/>
                  <a:t>.</a:t>
                </a:r>
              </a:p>
              <a:p>
                <a:pPr marL="457200" indent="-457200">
                  <a:lnSpc>
                    <a:spcPct val="120000"/>
                  </a:lnSpc>
                </a:pPr>
                <a:r>
                  <a:rPr lang="de-DE" dirty="0" smtClean="0"/>
                  <a:t>HE </a:t>
                </a:r>
                <a:r>
                  <a:rPr lang="de-DE" dirty="0" err="1" smtClean="0"/>
                  <a:t>reveals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which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formulas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 smtClean="0"/>
                  <a:t> hold infinitely often </a:t>
                </a:r>
                <a:r>
                  <a:rPr lang="en-US" dirty="0"/>
                  <a:t>along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-45720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𝓖</m:t>
                      </m:r>
                      <m:sSub>
                        <m:sSubPr>
                          <m:ctrlPr>
                            <a:rPr lang="de-DE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𝓕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 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de-DE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LTL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 sz="32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GF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320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lnSpc>
                    <a:spcPct val="120000"/>
                  </a:lnSpc>
                </a:pPr>
                <a:r>
                  <a:rPr lang="de-DE" dirty="0" smtClean="0"/>
                  <a:t>Further, HE </a:t>
                </a:r>
                <a:r>
                  <a:rPr lang="de-DE" dirty="0" err="1" smtClean="0"/>
                  <a:t>reveals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all </a:t>
                </a:r>
                <a:r>
                  <a:rPr lang="de-DE" dirty="0" err="1" smtClean="0"/>
                  <a:t>other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formulas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 smtClean="0"/>
                  <a:t> have already stabilized at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 So we know:</a:t>
                </a:r>
              </a:p>
              <a:p>
                <a:pPr marL="457200" indent="-457200">
                  <a:lnSpc>
                    <a:spcPct val="120000"/>
                  </a:lnSpc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b="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457200" indent="-457200">
                  <a:lnSpc>
                    <a:spcPct val="120000"/>
                  </a:lnSpc>
                  <a:buNone/>
                </a:pPr>
                <a:r>
                  <a:rPr lang="de-DE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∖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>
                    <a:solidFill>
                      <a:srgbClr val="0070C0"/>
                    </a:solidFill>
                  </a:rPr>
                  <a:t> 	</a:t>
                </a:r>
                <a:endParaRPr lang="de-DE" b="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lnSpc>
                    <a:spcPct val="120000"/>
                  </a:lnSpc>
                </a:pPr>
                <a:r>
                  <a:rPr lang="de-DE" dirty="0" smtClean="0">
                    <a:solidFill>
                      <a:schemeClr val="bg1"/>
                    </a:solidFill>
                  </a:rPr>
                  <a:t>Question: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How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can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we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use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HIS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help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to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replace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by another formula simpler to check?</a:t>
                </a:r>
                <a:endParaRPr lang="en-US" dirty="0">
                  <a:solidFill>
                    <a:schemeClr val="bg1"/>
                  </a:solidFill>
                </a:endParaRPr>
              </a:p>
              <a:p>
                <a:pPr marL="514350" indent="-45720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12776"/>
                <a:ext cx="8568952" cy="5328592"/>
              </a:xfrm>
              <a:blipFill>
                <a:blip r:embed="rId2"/>
                <a:stretch>
                  <a:fillRect l="-1209" t="-1030" r="-427" b="-2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7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12776"/>
                <a:ext cx="8568952" cy="5328592"/>
              </a:xfrm>
            </p:spPr>
            <p:txBody>
              <a:bodyPr>
                <a:normAutofit fontScale="85000" lnSpcReduction="20000"/>
              </a:bodyPr>
              <a:lstStyle/>
              <a:p>
                <a:pPr marL="457200" indent="-457200">
                  <a:lnSpc>
                    <a:spcPct val="120000"/>
                  </a:lnSpc>
                </a:pPr>
                <a:r>
                  <a:rPr lang="de-DE" dirty="0" smtClean="0"/>
                  <a:t>Let </a:t>
                </a:r>
                <a14:m>
                  <m:oMath xmlns:m="http://schemas.openxmlformats.org/officeDocument/2006/math"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dirty="0"/>
                  <a:t> be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temporal </a:t>
                </a:r>
                <a:r>
                  <a:rPr lang="de-DE" dirty="0" err="1"/>
                  <a:t>subformulas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belong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dirty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de-DE" dirty="0"/>
                  <a:t>.</a:t>
                </a:r>
              </a:p>
              <a:p>
                <a:pPr marL="457200" indent="-457200">
                  <a:lnSpc>
                    <a:spcPct val="120000"/>
                  </a:lnSpc>
                </a:pPr>
                <a:r>
                  <a:rPr lang="de-DE" dirty="0" smtClean="0"/>
                  <a:t>HE </a:t>
                </a:r>
                <a:r>
                  <a:rPr lang="de-DE" dirty="0" err="1" smtClean="0"/>
                  <a:t>reveals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which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formulas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 smtClean="0"/>
                  <a:t> hold infinitely often along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: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457200" lvl="1" indent="-45720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sz="3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𝓖</m:t>
                      </m:r>
                      <m:sSub>
                        <m:sSubPr>
                          <m:ctrlPr>
                            <a:rPr lang="de-DE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𝓕</m:t>
                          </m:r>
                        </m:e>
                        <m:sub>
                          <m:r>
                            <a:rPr lang="de-DE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={ 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m:rPr>
                              <m:sty m:val="p"/>
                            </m:rPr>
                            <a:rPr lang="de-DE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LTL</m:t>
                          </m:r>
                        </m:e>
                        <m:sub>
                          <m:r>
                            <a:rPr lang="de-DE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sub>
                      </m:sSub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 sz="32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GF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de-DE" sz="3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}</m:t>
                      </m:r>
                    </m:oMath>
                  </m:oMathPara>
                </a14:m>
                <a:endParaRPr lang="en-US" sz="320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lnSpc>
                    <a:spcPct val="120000"/>
                  </a:lnSpc>
                </a:pPr>
                <a:r>
                  <a:rPr lang="de-DE" dirty="0"/>
                  <a:t>Further, HE </a:t>
                </a:r>
                <a:r>
                  <a:rPr lang="de-DE" dirty="0" err="1"/>
                  <a:t>reveals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us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all </a:t>
                </a:r>
                <a:r>
                  <a:rPr lang="de-DE" dirty="0" err="1"/>
                  <a:t>other</a:t>
                </a:r>
                <a:r>
                  <a:rPr lang="de-DE" dirty="0"/>
                  <a:t> </a:t>
                </a:r>
                <a:r>
                  <a:rPr lang="de-DE" dirty="0" err="1"/>
                  <a:t>formulas</a:t>
                </a:r>
                <a:r>
                  <a:rPr lang="de-DE" dirty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 smtClean="0"/>
                  <a:t> have </a:t>
                </a:r>
                <a:r>
                  <a:rPr lang="en-US" dirty="0"/>
                  <a:t>already </a:t>
                </a:r>
                <a:r>
                  <a:rPr lang="en-US" dirty="0" smtClean="0"/>
                  <a:t>stabilized </a:t>
                </a:r>
                <a:r>
                  <a:rPr lang="en-US" dirty="0"/>
                  <a:t>at point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So we know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457200" indent="-457200">
                  <a:lnSpc>
                    <a:spcPct val="120000"/>
                  </a:lnSpc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b="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</a:p>
              <a:p>
                <a:pPr marL="457200" indent="-457200">
                  <a:lnSpc>
                    <a:spcPct val="120000"/>
                  </a:lnSpc>
                  <a:buNone/>
                </a:pPr>
                <a:r>
                  <a:rPr lang="de-DE" dirty="0" smtClean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\ 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e-DE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⊨¬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>
                    <a:solidFill>
                      <a:srgbClr val="0070C0"/>
                    </a:solidFill>
                  </a:rPr>
                  <a:t> 	</a:t>
                </a:r>
                <a:endParaRPr lang="de-DE" b="0" dirty="0" smtClean="0">
                  <a:solidFill>
                    <a:srgbClr val="0070C0"/>
                  </a:solidFill>
                </a:endParaRPr>
              </a:p>
              <a:p>
                <a:pPr marL="457200" indent="-457200">
                  <a:lnSpc>
                    <a:spcPct val="120000"/>
                  </a:lnSpc>
                </a:pPr>
                <a:r>
                  <a:rPr lang="de-DE" dirty="0" err="1" smtClean="0">
                    <a:solidFill>
                      <a:srgbClr val="C00000"/>
                    </a:solidFill>
                  </a:rPr>
                  <a:t>Question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: </a:t>
                </a:r>
                <a:r>
                  <a:rPr lang="de-DE" dirty="0" smtClean="0"/>
                  <a:t>Can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use</a:t>
                </a:r>
                <a:r>
                  <a:rPr lang="de-DE" dirty="0" smtClean="0"/>
                  <a:t> HIS </a:t>
                </a:r>
                <a:r>
                  <a:rPr lang="de-DE" dirty="0" err="1" smtClean="0"/>
                  <a:t>help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replace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by another formula simpler to check?</a:t>
                </a:r>
                <a:endParaRPr lang="en-US" dirty="0"/>
              </a:p>
              <a:p>
                <a:pPr marL="514350" indent="-457200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12776"/>
                <a:ext cx="8568952" cy="5328592"/>
              </a:xfrm>
              <a:blipFill>
                <a:blip r:embed="rId2"/>
                <a:stretch>
                  <a:fillRect l="-1209" t="-1030" r="-427" b="-2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9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>
                    <a:solidFill>
                      <a:schemeClr val="tx1"/>
                    </a:solidFill>
                  </a:rPr>
                  <a:t>The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formula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424936" cy="5328592"/>
              </a:xfrm>
            </p:spPr>
            <p:txBody>
              <a:bodyPr>
                <a:normAutofit fontScale="92500" lnSpcReduction="20000"/>
              </a:bodyPr>
              <a:lstStyle/>
              <a:p>
                <a:pPr marL="512763">
                  <a:lnSpc>
                    <a:spcPct val="120000"/>
                  </a:lnSpc>
                </a:pPr>
                <a:r>
                  <a:rPr lang="de-DE" dirty="0" smtClean="0"/>
                  <a:t>Let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be a set of formulas and let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be a formula. </a:t>
                </a:r>
                <a:br>
                  <a:rPr lang="en-US" dirty="0" smtClean="0"/>
                </a:br>
                <a:r>
                  <a:rPr lang="en-US" dirty="0" smtClean="0"/>
                  <a:t>Define the formula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(“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with advice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”) as follows:</a:t>
                </a:r>
              </a:p>
              <a:p>
                <a:pPr marL="684213" indent="-51435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de-DE" b="0" dirty="0" err="1" smtClean="0">
                    <a:solidFill>
                      <a:schemeClr val="tx1"/>
                    </a:solidFill>
                  </a:rPr>
                  <a:t>If</a:t>
                </a:r>
                <a:r>
                  <a:rPr lang="de-DE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b="0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de-DE" b="0" dirty="0" smtClean="0">
                    <a:solidFill>
                      <a:schemeClr val="tx1"/>
                    </a:solidFill>
                  </a:rPr>
                  <a:t> of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de-DE" dirty="0" smtClean="0">
                  <a:solidFill>
                    <a:schemeClr val="bg1"/>
                  </a:solidFill>
                </a:endParaRPr>
              </a:p>
              <a:p>
                <a:pPr marL="912813" lvl="1">
                  <a:lnSpc>
                    <a:spcPct val="120000"/>
                  </a:lnSpc>
                </a:pPr>
                <a:r>
                  <a:rPr lang="de-DE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de-DE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912813" lvl="1">
                  <a:lnSpc>
                    <a:spcPct val="120000"/>
                  </a:lnSpc>
                </a:pPr>
                <a:r>
                  <a:rPr lang="de-DE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de-DE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912813" lvl="1">
                  <a:lnSpc>
                    <a:spcPct val="120000"/>
                  </a:lnSpc>
                </a:pPr>
                <a:r>
                  <a:rPr lang="de-DE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424936" cy="5328592"/>
              </a:xfrm>
              <a:blipFill>
                <a:blip r:embed="rId3"/>
                <a:stretch>
                  <a:fillRect t="-1373" r="-1447" b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40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>
                    <a:solidFill>
                      <a:schemeClr val="tx1"/>
                    </a:solidFill>
                  </a:rPr>
                  <a:t>The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formula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424936" cy="5328592"/>
              </a:xfrm>
            </p:spPr>
            <p:txBody>
              <a:bodyPr>
                <a:normAutofit fontScale="92500" lnSpcReduction="20000"/>
              </a:bodyPr>
              <a:lstStyle/>
              <a:p>
                <a:pPr marL="512763">
                  <a:lnSpc>
                    <a:spcPct val="120000"/>
                  </a:lnSpc>
                </a:pPr>
                <a:r>
                  <a:rPr lang="de-DE" dirty="0" smtClean="0"/>
                  <a:t>Let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be a set of formulas and let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be a formula. </a:t>
                </a:r>
                <a:br>
                  <a:rPr lang="en-US" dirty="0" smtClean="0"/>
                </a:br>
                <a:r>
                  <a:rPr lang="en-US" dirty="0" smtClean="0"/>
                  <a:t>Define the formula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(“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with advice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”) as follows:</a:t>
                </a:r>
              </a:p>
              <a:p>
                <a:pPr marL="684213" indent="-51435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de-DE" b="0" dirty="0" err="1" smtClean="0">
                    <a:solidFill>
                      <a:schemeClr val="tx1"/>
                    </a:solidFill>
                  </a:rPr>
                  <a:t>If</a:t>
                </a:r>
                <a:r>
                  <a:rPr lang="de-DE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b="0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de-DE" b="0" dirty="0" smtClean="0">
                    <a:solidFill>
                      <a:schemeClr val="tx1"/>
                    </a:solidFill>
                  </a:rPr>
                  <a:t> of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de-DE" dirty="0" smtClean="0"/>
              </a:p>
              <a:p>
                <a:pPr marL="912813" lvl="1">
                  <a:lnSpc>
                    <a:spcPct val="120000"/>
                  </a:lnSpc>
                </a:pPr>
                <a:r>
                  <a:rPr lang="de-DE" dirty="0"/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de-DE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912813" lvl="1">
                  <a:lnSpc>
                    <a:spcPct val="120000"/>
                  </a:lnSpc>
                </a:pPr>
                <a:r>
                  <a:rPr lang="de-DE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de-DE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912813" lvl="1">
                  <a:lnSpc>
                    <a:spcPct val="120000"/>
                  </a:lnSpc>
                </a:pPr>
                <a:r>
                  <a:rPr lang="de-DE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424936" cy="5328592"/>
              </a:xfrm>
              <a:blipFill>
                <a:blip r:embed="rId3"/>
                <a:stretch>
                  <a:fillRect t="-1373" r="-1447" b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79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>
                    <a:solidFill>
                      <a:schemeClr val="tx1"/>
                    </a:solidFill>
                  </a:rPr>
                  <a:t>The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formula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424936" cy="5328592"/>
              </a:xfrm>
            </p:spPr>
            <p:txBody>
              <a:bodyPr>
                <a:normAutofit fontScale="92500" lnSpcReduction="20000"/>
              </a:bodyPr>
              <a:lstStyle/>
              <a:p>
                <a:pPr marL="512763">
                  <a:lnSpc>
                    <a:spcPct val="120000"/>
                  </a:lnSpc>
                </a:pPr>
                <a:r>
                  <a:rPr lang="de-DE" dirty="0" smtClean="0"/>
                  <a:t>Let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be a set of formulas and let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be a formula. </a:t>
                </a:r>
                <a:br>
                  <a:rPr lang="en-US" dirty="0" smtClean="0"/>
                </a:br>
                <a:r>
                  <a:rPr lang="en-US" dirty="0" smtClean="0"/>
                  <a:t>Define the formula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(“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with advice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”) as follows:</a:t>
                </a:r>
              </a:p>
              <a:p>
                <a:pPr marL="684213" indent="-51435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de-DE" b="0" dirty="0" err="1" smtClean="0">
                    <a:solidFill>
                      <a:schemeClr val="tx1"/>
                    </a:solidFill>
                  </a:rPr>
                  <a:t>If</a:t>
                </a:r>
                <a:r>
                  <a:rPr lang="de-DE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b="0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de-DE" b="0" dirty="0" smtClean="0">
                    <a:solidFill>
                      <a:schemeClr val="tx1"/>
                    </a:solidFill>
                  </a:rPr>
                  <a:t> of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de-DE" dirty="0" smtClean="0"/>
              </a:p>
              <a:p>
                <a:pPr marL="912813" lvl="1">
                  <a:lnSpc>
                    <a:spcPct val="120000"/>
                  </a:lnSpc>
                </a:pPr>
                <a:r>
                  <a:rPr lang="de-DE" dirty="0"/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de-DE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/>
                  <a:t>If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912813" lvl="1">
                  <a:lnSpc>
                    <a:spcPct val="120000"/>
                  </a:lnSpc>
                </a:pPr>
                <a:r>
                  <a:rPr lang="de-DE" dirty="0"/>
                  <a:t>If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de-DE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912813" lvl="1">
                  <a:lnSpc>
                    <a:spcPct val="120000"/>
                  </a:lnSpc>
                </a:pPr>
                <a:r>
                  <a:rPr lang="de-DE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424936" cy="5328592"/>
              </a:xfrm>
              <a:blipFill>
                <a:blip r:embed="rId3"/>
                <a:stretch>
                  <a:fillRect t="-1373" r="-1447" b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95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>
                    <a:solidFill>
                      <a:schemeClr val="tx1"/>
                    </a:solidFill>
                  </a:rPr>
                  <a:t>The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formula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424936" cy="5328592"/>
              </a:xfrm>
            </p:spPr>
            <p:txBody>
              <a:bodyPr>
                <a:normAutofit fontScale="92500" lnSpcReduction="20000"/>
              </a:bodyPr>
              <a:lstStyle/>
              <a:p>
                <a:pPr marL="512763">
                  <a:lnSpc>
                    <a:spcPct val="120000"/>
                  </a:lnSpc>
                </a:pPr>
                <a:r>
                  <a:rPr lang="de-DE" dirty="0" smtClean="0"/>
                  <a:t>Let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be a set of formulas and let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be a formula. </a:t>
                </a:r>
                <a:br>
                  <a:rPr lang="en-US" dirty="0" smtClean="0"/>
                </a:br>
                <a:r>
                  <a:rPr lang="en-US" dirty="0" smtClean="0"/>
                  <a:t>Define the formula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(“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 smtClean="0"/>
                  <a:t> with advice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”) as follows:</a:t>
                </a:r>
              </a:p>
              <a:p>
                <a:pPr marL="684213" indent="-51435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de-DE" b="0" dirty="0" err="1" smtClean="0">
                    <a:solidFill>
                      <a:schemeClr val="tx1"/>
                    </a:solidFill>
                  </a:rPr>
                  <a:t>If</a:t>
                </a:r>
                <a:r>
                  <a:rPr lang="de-DE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b="0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de-DE" b="0" dirty="0" smtClean="0">
                    <a:solidFill>
                      <a:schemeClr val="tx1"/>
                    </a:solidFill>
                  </a:rPr>
                  <a:t> of the form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true</m:t>
                    </m:r>
                  </m:oMath>
                </a14:m>
                <a:endParaRPr lang="de-DE" dirty="0" smtClean="0"/>
              </a:p>
              <a:p>
                <a:pPr marL="912813" lvl="1">
                  <a:lnSpc>
                    <a:spcPct val="120000"/>
                  </a:lnSpc>
                </a:pPr>
                <a:r>
                  <a:rPr lang="de-DE" dirty="0"/>
                  <a:t>If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de-DE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/>
                  <a:t>If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912813" lvl="1">
                  <a:lnSpc>
                    <a:spcPct val="120000"/>
                  </a:lnSpc>
                </a:pPr>
                <a:r>
                  <a:rPr lang="de-DE" dirty="0"/>
                  <a:t>If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U</m:t>
                    </m:r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de-DE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912813" lvl="1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de-DE" dirty="0"/>
                  <a:t>If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marL="912813" lvl="1">
                  <a:lnSpc>
                    <a:spcPct val="120000"/>
                  </a:lnSpc>
                </a:pPr>
                <a:r>
                  <a:rPr lang="de-DE" dirty="0"/>
                  <a:t>If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false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424936" cy="5328592"/>
              </a:xfrm>
              <a:blipFill>
                <a:blip r:embed="rId3"/>
                <a:stretch>
                  <a:fillRect t="-1373" r="-1447" b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1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>
                    <a:solidFill>
                      <a:schemeClr val="tx1"/>
                    </a:solidFill>
                  </a:rPr>
                  <a:t>The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formula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87524" y="5589240"/>
                <a:ext cx="8568952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>
                  <a:lnSpc>
                    <a:spcPct val="110000"/>
                  </a:lnSpc>
                  <a:spcBef>
                    <a:spcPts val="2400"/>
                  </a:spcBef>
                </a:pPr>
                <a:r>
                  <a:rPr lang="de-DE" dirty="0" smtClean="0">
                    <a:solidFill>
                      <a:schemeClr val="bg1"/>
                    </a:solidFill>
                  </a:rPr>
                  <a:t>Lemma</a:t>
                </a:r>
                <a:r>
                  <a:rPr lang="de-DE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 is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-formula..</a:t>
                </a:r>
                <a:endParaRPr lang="de-DE" dirty="0">
                  <a:solidFill>
                    <a:schemeClr val="bg1"/>
                  </a:solidFill>
                </a:endParaRPr>
              </a:p>
              <a:p>
                <a:pPr marL="512763">
                  <a:lnSpc>
                    <a:spcPct val="11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5589240"/>
                <a:ext cx="8568952" cy="720080"/>
              </a:xfrm>
              <a:prstGeom prst="rect">
                <a:avLst/>
              </a:prstGeom>
              <a:blipFill>
                <a:blip r:embed="rId3"/>
                <a:stretch>
                  <a:fillRect t="-7627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856984" cy="3888432"/>
              </a:xfrm>
            </p:spPr>
            <p:txBody>
              <a:bodyPr>
                <a:normAutofit/>
              </a:bodyPr>
              <a:lstStyle/>
              <a:p>
                <a:pPr marL="684213" indent="-51435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 startAt="2"/>
                </a:pPr>
                <a:r>
                  <a:rPr lang="de-DE" dirty="0" smtClean="0"/>
                  <a:t>Otherwise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912813" lvl="1">
                  <a:lnSpc>
                    <a:spcPct val="120000"/>
                  </a:lnSpc>
                  <a:spcBef>
                    <a:spcPts val="1800"/>
                  </a:spcBef>
                </a:pP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same for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912813" lvl="1">
                  <a:lnSpc>
                    <a:spcPct val="120000"/>
                  </a:lnSpc>
                  <a:spcBef>
                    <a:spcPts val="1800"/>
                  </a:spcBef>
                </a:pPr>
                <a:r>
                  <a:rPr lang="de-DE" dirty="0" err="1"/>
                  <a:t>If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then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 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 smtClean="0"/>
                  <a:t> and same </a:t>
                </a:r>
                <a:r>
                  <a:rPr lang="de-DE" dirty="0" err="1" smtClean="0">
                    <a:latin typeface="Cambria Math" panose="02040503050406030204" pitchFamily="18" charset="0"/>
                  </a:rPr>
                  <a:t>for</a:t>
                </a:r>
                <a:r>
                  <a:rPr lang="de-DE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∧,  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de-DE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endParaRPr lang="en-US" dirty="0" smtClean="0"/>
              </a:p>
              <a:p>
                <a:pPr marL="512763">
                  <a:lnSpc>
                    <a:spcPct val="11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856984" cy="3888432"/>
              </a:xfrm>
              <a:blipFill>
                <a:blip r:embed="rId4"/>
                <a:stretch>
                  <a:fillRect t="-940" r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1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>
                    <a:solidFill>
                      <a:schemeClr val="tx1"/>
                    </a:solidFill>
                  </a:rPr>
                  <a:t>The </a:t>
                </a:r>
                <a:r>
                  <a:rPr lang="de-DE" dirty="0" err="1" smtClean="0">
                    <a:solidFill>
                      <a:schemeClr val="tx1"/>
                    </a:solidFill>
                  </a:rPr>
                  <a:t>formula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287524" y="5589240"/>
                <a:ext cx="8568952" cy="7200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>
                  <a:lnSpc>
                    <a:spcPct val="110000"/>
                  </a:lnSpc>
                  <a:spcBef>
                    <a:spcPts val="2400"/>
                  </a:spcBef>
                </a:pPr>
                <a:r>
                  <a:rPr lang="de-DE" dirty="0" err="1" smtClean="0">
                    <a:solidFill>
                      <a:srgbClr val="FF0000"/>
                    </a:solidFill>
                  </a:rPr>
                  <a:t>Observe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a formula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de-DE" dirty="0">
                  <a:solidFill>
                    <a:schemeClr val="bg1"/>
                  </a:solidFill>
                </a:endParaRPr>
              </a:p>
              <a:p>
                <a:pPr marL="512763">
                  <a:lnSpc>
                    <a:spcPct val="11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24" y="5589240"/>
                <a:ext cx="8568952" cy="720080"/>
              </a:xfrm>
              <a:prstGeom prst="rect">
                <a:avLst/>
              </a:prstGeom>
              <a:blipFill>
                <a:blip r:embed="rId3"/>
                <a:stretch>
                  <a:fillRect t="-7627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412776"/>
                <a:ext cx="8856984" cy="3888432"/>
              </a:xfrm>
            </p:spPr>
            <p:txBody>
              <a:bodyPr>
                <a:normAutofit/>
              </a:bodyPr>
              <a:lstStyle/>
              <a:p>
                <a:pPr marL="684213" indent="-51435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 startAt="2"/>
                </a:pPr>
                <a:r>
                  <a:rPr lang="de-DE" dirty="0" smtClean="0"/>
                  <a:t>Otherwise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912813" lvl="1">
                  <a:lnSpc>
                    <a:spcPct val="120000"/>
                  </a:lnSpc>
                  <a:spcBef>
                    <a:spcPts val="1800"/>
                  </a:spcBef>
                </a:pPr>
                <a:r>
                  <a:rPr lang="de-DE" dirty="0" err="1" smtClean="0"/>
                  <a:t>If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same for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912813" lvl="1">
                  <a:lnSpc>
                    <a:spcPct val="120000"/>
                  </a:lnSpc>
                  <a:spcBef>
                    <a:spcPts val="1800"/>
                  </a:spcBef>
                </a:pPr>
                <a:r>
                  <a:rPr lang="de-DE" dirty="0" err="1"/>
                  <a:t>If</a:t>
                </a:r>
                <a:r>
                  <a:rPr lang="de-DE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en-US" dirty="0" smtClean="0"/>
                  <a:t>then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 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 smtClean="0"/>
                  <a:t> and same </a:t>
                </a:r>
                <a:r>
                  <a:rPr lang="de-DE" dirty="0" err="1" smtClean="0">
                    <a:latin typeface="Cambria Math" panose="02040503050406030204" pitchFamily="18" charset="0"/>
                  </a:rPr>
                  <a:t>for</a:t>
                </a:r>
                <a:r>
                  <a:rPr lang="de-DE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∧,  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de-DE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endParaRPr lang="en-US" dirty="0" smtClean="0"/>
              </a:p>
              <a:p>
                <a:pPr marL="512763">
                  <a:lnSpc>
                    <a:spcPct val="110000"/>
                  </a:lnSpc>
                </a:pPr>
                <a:endParaRPr lang="en-US" dirty="0" smtClean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412776"/>
                <a:ext cx="8856984" cy="3888432"/>
              </a:xfrm>
              <a:blipFill>
                <a:blip r:embed="rId4"/>
                <a:stretch>
                  <a:fillRect t="-940" r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7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smtClean="0"/>
                  <a:t>The </a:t>
                </a:r>
                <a:r>
                  <a:rPr lang="de-DE" dirty="0" err="1" smtClean="0"/>
                  <a:t>formula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𝜓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08" y="1484784"/>
                <a:ext cx="8820980" cy="5112568"/>
              </a:xfrm>
            </p:spPr>
            <p:txBody>
              <a:bodyPr>
                <a:normAutofit/>
              </a:bodyPr>
              <a:lstStyle/>
              <a:p>
                <a:pPr marL="228600" indent="0">
                  <a:buNone/>
                </a:pPr>
                <a:r>
                  <a:rPr lang="de-DE" sz="2800" u="sng" dirty="0" smtClean="0">
                    <a:solidFill>
                      <a:srgbClr val="C00000"/>
                    </a:solidFill>
                  </a:rPr>
                  <a:t>Theorem 1</a:t>
                </a:r>
                <a:r>
                  <a:rPr lang="de-DE" sz="2800" u="sng" dirty="0" smtClean="0"/>
                  <a:t> </a:t>
                </a:r>
              </a:p>
              <a:p>
                <a:pPr marL="228600" indent="0">
                  <a:buNone/>
                </a:pPr>
                <a:r>
                  <a:rPr lang="de-DE" sz="2800" dirty="0" err="1" smtClean="0"/>
                  <a:t>Let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tx1"/>
                    </a:solidFill>
                  </a:rPr>
                  <a:t>be</a:t>
                </a:r>
                <a:r>
                  <a:rPr lang="de-DE" sz="2800" dirty="0" smtClean="0">
                    <a:solidFill>
                      <a:schemeClr val="tx1"/>
                    </a:solidFill>
                  </a:rPr>
                  <a:t> a </a:t>
                </a:r>
                <a:r>
                  <a:rPr lang="de-DE" sz="2800" dirty="0" err="1" smtClean="0">
                    <a:solidFill>
                      <a:schemeClr val="tx1"/>
                    </a:solidFill>
                  </a:rPr>
                  <a:t>formula</a:t>
                </a:r>
                <a:r>
                  <a:rPr lang="de-DE" sz="2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800" dirty="0" smtClean="0">
                    <a:solidFill>
                      <a:schemeClr val="tx1"/>
                    </a:solidFill>
                  </a:rPr>
                  <a:t> a </a:t>
                </a:r>
                <a:r>
                  <a:rPr lang="de-DE" sz="2800" dirty="0" err="1" smtClean="0">
                    <a:solidFill>
                      <a:schemeClr val="tx1"/>
                    </a:solidFill>
                  </a:rPr>
                  <a:t>word</a:t>
                </a:r>
                <a:r>
                  <a:rPr lang="de-DE" sz="2800" dirty="0" smtClean="0">
                    <a:solidFill>
                      <a:schemeClr val="tx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sz="2800" dirty="0" smtClean="0"/>
                  <a:t>.</a:t>
                </a:r>
              </a:p>
              <a:p>
                <a:pPr marL="228600" indent="0">
                  <a:buNone/>
                </a:pPr>
                <a:r>
                  <a:rPr lang="de-DE" sz="2800" dirty="0" err="1" smtClean="0"/>
                  <a:t>If</a:t>
                </a:r>
                <a:r>
                  <a:rPr lang="de-DE" sz="2800" dirty="0" smtClean="0"/>
                  <a:t> </a:t>
                </a:r>
                <a14:m>
                  <m:oMath xmlns:m="http://schemas.openxmlformats.org/officeDocument/2006/math">
                    <m:r>
                      <a:rPr lang="de-DE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8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de-DE" sz="280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de-DE" sz="2800" dirty="0" err="1" smtClean="0"/>
                  <a:t>and</a:t>
                </a:r>
                <a:r>
                  <a:rPr lang="de-DE" sz="2800" dirty="0" smtClean="0"/>
                  <a:t> all </a:t>
                </a:r>
                <a:r>
                  <a:rPr lang="de-DE" sz="2800" dirty="0" err="1" smtClean="0"/>
                  <a:t>formulas</a:t>
                </a:r>
                <a:r>
                  <a:rPr lang="de-DE" sz="2800" dirty="0" smtClean="0"/>
                  <a:t> </a:t>
                </a:r>
                <a:r>
                  <a:rPr lang="de-DE" sz="2800" dirty="0" err="1" smtClean="0"/>
                  <a:t>of</a:t>
                </a:r>
                <a:r>
                  <a:rPr lang="de-DE" sz="2800" dirty="0" smtClean="0"/>
                  <a:t> </a:t>
                </a:r>
                <a:r>
                  <a:rPr lang="de-DE" sz="2800" i="1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\ 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800" dirty="0" smtClean="0"/>
                  <a:t> have stabilized at a suffix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 smtClean="0"/>
                  <a:t>, then </a:t>
                </a:r>
                <a:endParaRPr lang="de-DE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228600" indent="0" algn="ctr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8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de-DE" sz="28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DE" sz="28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af</m:t>
                      </m:r>
                      <m:d>
                        <m:dPr>
                          <m:ctrlP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af</m:t>
                      </m:r>
                      <m:d>
                        <m:dPr>
                          <m:ctrlP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b>
                          <m:r>
                            <a:rPr lang="de-DE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de-DE" sz="28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228600" indent="0" algn="ctr">
                  <a:spcBef>
                    <a:spcPts val="600"/>
                  </a:spcBef>
                  <a:buNone/>
                </a:pPr>
                <a:endParaRPr lang="de-DE" sz="28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031875" indent="-804863">
                  <a:spcBef>
                    <a:spcPts val="600"/>
                  </a:spcBef>
                  <a:buNone/>
                </a:pPr>
                <a:r>
                  <a:rPr lang="de-DE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Interpretation: </a:t>
                </a:r>
                <a:br>
                  <a:rPr lang="de-DE" sz="2800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de-DE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„</a:t>
                </a:r>
                <a:r>
                  <a:rPr lang="de-DE" sz="28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With</a:t>
                </a:r>
                <a:r>
                  <a:rPr lang="de-DE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HIS </a:t>
                </a:r>
                <a:r>
                  <a:rPr lang="de-DE" sz="28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help</a:t>
                </a:r>
                <a:r>
                  <a:rPr lang="de-DE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we</a:t>
                </a:r>
                <a:r>
                  <a:rPr lang="de-DE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can</a:t>
                </a:r>
                <a:r>
                  <a:rPr lang="de-DE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28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replace</a:t>
                </a:r>
                <a:r>
                  <a:rPr lang="de-DE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br>
                  <a:rPr lang="de-DE" sz="2800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8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 by the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n-US" sz="28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en-US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-formula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8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8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800" b="0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800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bg1">
                        <a:lumMod val="50000"/>
                      </a:schemeClr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08" y="1484784"/>
                <a:ext cx="8820980" cy="5112568"/>
              </a:xfrm>
              <a:blipFill>
                <a:blip r:embed="rId3"/>
                <a:stretch>
                  <a:fillRect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6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Extended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664" y="1556792"/>
                <a:ext cx="7200800" cy="475252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𝜑</m:t>
                    </m:r>
                    <m:r>
                      <a:rPr lang="de-DE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b="1" i="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b="0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 smtClean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 smtClean="0">
                    <a:solidFill>
                      <a:schemeClr val="bg1"/>
                    </a:solidFill>
                  </a:rPr>
                  <a:t>	</a:t>
                </a: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dirty="0" smtClean="0">
                    <a:solidFill>
                      <a:srgbClr val="0070C0"/>
                    </a:solidFill>
                  </a:rPr>
                  <a:t>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b="0" i="1" dirty="0" smtClean="0">
                    <a:solidFill>
                      <a:srgbClr val="0070C0"/>
                    </a:solidFill>
                    <a:latin typeface="Cambria Math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b="0" i="1" dirty="0" smtClean="0">
                    <a:solidFill>
                      <a:schemeClr val="bg1"/>
                    </a:solidFill>
                    <a:latin typeface="Cambria Math"/>
                  </a:rPr>
                  <a:t>	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bg1"/>
                        </a:solidFill>
                        <a:latin typeface="Cambria Math"/>
                      </a:rPr>
                      <m:t>∧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b="0" i="1" dirty="0" smtClean="0">
                  <a:solidFill>
                    <a:schemeClr val="bg1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i="1" dirty="0">
                    <a:solidFill>
                      <a:srgbClr val="0070C0"/>
                    </a:solidFill>
                    <a:latin typeface="Cambria Math"/>
                  </a:rPr>
                  <a:t>	 </a:t>
                </a:r>
                <a:r>
                  <a:rPr lang="de-DE" i="1" dirty="0" smtClean="0">
                    <a:solidFill>
                      <a:srgbClr val="0070C0"/>
                    </a:solidFill>
                    <a:latin typeface="Cambria Math"/>
                  </a:rPr>
                  <a:t>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chemeClr val="tx1"/>
                        </a:solidFill>
                        <a:latin typeface="Cambria Math"/>
                      </a:rPr>
                      <m:t>X</m:t>
                    </m:r>
                    <m:sSub>
                      <m:sSubPr>
                        <m:ctrlP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de-DE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i="1" dirty="0">
                    <a:solidFill>
                      <a:srgbClr val="0070C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/>
                      </a:rPr>
                      <m:t>U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/>
                      </a:rPr>
                      <m:t>U</m:t>
                    </m:r>
                  </m:oMath>
                </a14:m>
                <a:endParaRPr lang="de-DE" b="0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b="0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W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M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de-DE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de-DE" dirty="0" smtClean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i="1" dirty="0" smtClean="0">
                    <a:solidFill>
                      <a:srgbClr val="0070C0"/>
                    </a:solidFill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sSub>
                      <m:sSubPr>
                        <m:ctrlPr>
                          <a:rPr lang="de-DE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de-DE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de-DE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¬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de-DE" dirty="0" smtClean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  <a:tabLst>
                    <a:tab pos="1038225" algn="l"/>
                    <a:tab pos="4519613" algn="r"/>
                    <a:tab pos="4695825" algn="l"/>
                  </a:tabLst>
                </a:pPr>
                <a:r>
                  <a:rPr lang="en-US" dirty="0" smtClean="0">
                    <a:solidFill>
                      <a:schemeClr val="tx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/>
                      </a:rPr>
                      <m:t>𝐴𝑃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664" y="1556792"/>
                <a:ext cx="7200800" cy="4752528"/>
              </a:xfrm>
              <a:blipFill>
                <a:blip r:embed="rId2"/>
                <a:stretch>
                  <a:fillRect l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3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08" y="1484784"/>
                <a:ext cx="8820980" cy="5112568"/>
              </a:xfrm>
            </p:spPr>
            <p:txBody>
              <a:bodyPr>
                <a:normAutofit/>
              </a:bodyPr>
              <a:lstStyle/>
              <a:p>
                <a:pPr marL="685800" indent="-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sz="36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sz="3600" b="0" i="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de-DE" sz="3600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:endParaRPr lang="de-DE" sz="3600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742950" indent="-514350">
                  <a:buFont typeface="+mj-lt"/>
                  <a:buAutoNum type="arabicPeriod"/>
                </a:pPr>
                <a:endParaRPr lang="de-DE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indent="-514350">
                  <a:buFont typeface="+mj-lt"/>
                  <a:buAutoNum type="arabicPeriod"/>
                </a:pPr>
                <a:r>
                  <a:rPr lang="de-DE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God</a:t>
                </a: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tell</a:t>
                </a: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us</a:t>
                </a: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that</a:t>
                </a: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800" dirty="0" smtClean="0">
                    <a:latin typeface="Cambria Math" panose="02040503050406030204" pitchFamily="18" charset="0"/>
                  </a:rPr>
                  <a:t> </a:t>
                </a: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will hold </a:t>
                </a:r>
                <a:r>
                  <a:rPr lang="de-DE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infinitely</a:t>
                </a: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often</a:t>
                </a: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F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741363" indent="0">
                  <a:buNone/>
                </a:pPr>
                <a:r>
                  <a:rPr lang="de-DE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Then</a:t>
                </a: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de-DE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can</a:t>
                </a: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replace</a:t>
                </a: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by </a:t>
                </a:r>
                <a:r>
                  <a:rPr lang="de-DE" sz="2800" dirty="0" err="1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true</a:t>
                </a:r>
                <a:endParaRPr lang="de-DE" sz="28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42950" indent="-514350">
                  <a:buFont typeface="+mj-lt"/>
                  <a:buAutoNum type="arabicPeriod"/>
                </a:pPr>
                <a:r>
                  <a:rPr lang="de-DE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God</a:t>
                </a:r>
                <a:r>
                  <a:rPr lang="de-DE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tell </a:t>
                </a:r>
                <a:r>
                  <a:rPr lang="de-DE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us</a:t>
                </a:r>
                <a:r>
                  <a:rPr lang="de-DE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that</a:t>
                </a:r>
                <a:r>
                  <a:rPr lang="de-DE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800" dirty="0">
                    <a:latin typeface="Cambria Math" panose="02040503050406030204" pitchFamily="18" charset="0"/>
                  </a:rPr>
                  <a:t> </a:t>
                </a:r>
                <a:r>
                  <a:rPr lang="de-DE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will </a:t>
                </a:r>
                <a:r>
                  <a:rPr lang="de-DE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never</a:t>
                </a: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hold </a:t>
                </a:r>
                <a:b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de-DE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∅</m:t>
                    </m:r>
                  </m:oMath>
                </a14:m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).</a:t>
                </a:r>
              </a:p>
              <a:p>
                <a:pPr marL="741363" indent="0">
                  <a:buNone/>
                </a:pPr>
                <a:r>
                  <a:rPr lang="de-DE" sz="28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Then</a:t>
                </a:r>
                <a:r>
                  <a:rPr lang="de-DE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de-DE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de-DE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can</a:t>
                </a:r>
                <a:r>
                  <a:rPr lang="de-DE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de-DE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replace</a:t>
                </a:r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de-DE" sz="2800" dirty="0" smtClean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0" indent="-45720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08" y="1484784"/>
                <a:ext cx="8820980" cy="51125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1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 smtClean="0"/>
              <a:t>above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08" y="1916832"/>
                <a:ext cx="8820980" cy="3960440"/>
              </a:xfrm>
            </p:spPr>
            <p:txBody>
              <a:bodyPr>
                <a:normAutofit/>
              </a:bodyPr>
              <a:lstStyle/>
              <a:p>
                <a:pPr marL="457200" indent="-401638">
                  <a:lnSpc>
                    <a:spcPct val="120000"/>
                  </a:lnSpc>
                </a:pPr>
                <a:r>
                  <a:rPr lang="de-DE" dirty="0" err="1" smtClean="0"/>
                  <a:t>Imagine</a:t>
                </a:r>
                <a:r>
                  <a:rPr lang="de-DE" dirty="0" smtClean="0"/>
                  <a:t> HE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not so happy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us</a:t>
                </a:r>
                <a:r>
                  <a:rPr lang="de-DE" dirty="0" smtClean="0"/>
                  <a:t> … </a:t>
                </a:r>
                <a:r>
                  <a:rPr lang="de-DE" dirty="0" err="1" smtClean="0"/>
                  <a:t>something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about</a:t>
                </a:r>
                <a:r>
                  <a:rPr lang="de-DE" dirty="0" smtClean="0"/>
                  <a:t> a golden </a:t>
                </a:r>
                <a:r>
                  <a:rPr lang="de-DE" dirty="0" err="1" smtClean="0"/>
                  <a:t>calf</a:t>
                </a:r>
                <a:r>
                  <a:rPr lang="de-DE" dirty="0" smtClean="0"/>
                  <a:t>.</a:t>
                </a:r>
              </a:p>
              <a:p>
                <a:pPr marL="457200" indent="-401638">
                  <a:lnSpc>
                    <a:spcPct val="120000"/>
                  </a:lnSpc>
                </a:pPr>
                <a:r>
                  <a:rPr lang="de-DE" dirty="0" smtClean="0"/>
                  <a:t>HE </a:t>
                </a:r>
                <a:r>
                  <a:rPr lang="de-DE" dirty="0" err="1" smtClean="0"/>
                  <a:t>reveals</a:t>
                </a:r>
                <a:r>
                  <a:rPr lang="de-DE" dirty="0" smtClean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us</a:t>
                </a:r>
                <a:r>
                  <a:rPr lang="de-DE" dirty="0"/>
                  <a:t> </a:t>
                </a:r>
                <a:r>
                  <a:rPr lang="de-DE" dirty="0" err="1" smtClean="0"/>
                  <a:t>only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subset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, and does not say a word about stabilization.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08" y="1916832"/>
                <a:ext cx="8820980" cy="3960440"/>
              </a:xfrm>
              <a:blipFill>
                <a:blip r:embed="rId2"/>
                <a:stretch>
                  <a:fillRect l="-968" t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46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Fortunately</a:t>
            </a:r>
            <a:r>
              <a:rPr lang="de-DE" dirty="0" smtClean="0"/>
              <a:t>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5935" y="1412776"/>
                <a:ext cx="9000492" cy="4968552"/>
              </a:xfrm>
            </p:spPr>
            <p:txBody>
              <a:bodyPr>
                <a:normAutofit fontScale="70000" lnSpcReduction="20000"/>
              </a:bodyPr>
              <a:lstStyle/>
              <a:p>
                <a:pPr marL="119062" indent="0">
                  <a:buNone/>
                </a:pPr>
                <a:r>
                  <a:rPr lang="de-DE" u="sng" dirty="0" smtClean="0">
                    <a:solidFill>
                      <a:srgbClr val="C00000"/>
                    </a:solidFill>
                  </a:rPr>
                  <a:t>Theorem 2</a:t>
                </a:r>
                <a:r>
                  <a:rPr lang="de-DE" u="sng" dirty="0" smtClean="0"/>
                  <a:t> </a:t>
                </a:r>
                <a:endParaRPr lang="de-DE" u="sng" dirty="0"/>
              </a:p>
              <a:p>
                <a:pPr marL="119063" indent="0">
                  <a:lnSpc>
                    <a:spcPct val="120000"/>
                  </a:lnSpc>
                  <a:buNone/>
                </a:pPr>
                <a:r>
                  <a:rPr lang="de-DE" dirty="0" err="1"/>
                  <a:t>Let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a </a:t>
                </a:r>
                <a:r>
                  <a:rPr lang="de-DE" dirty="0" err="1"/>
                  <a:t>formula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 a </a:t>
                </a:r>
                <a:r>
                  <a:rPr lang="de-DE" dirty="0" err="1" smtClean="0"/>
                  <a:t>word</a:t>
                </a:r>
                <a:r>
                  <a:rPr lang="de-DE" dirty="0" smtClean="0"/>
                  <a:t>, </a:t>
                </a:r>
                <a:r>
                  <a:rPr lang="de-DE" dirty="0"/>
                  <a:t>and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dirty="0" smtClean="0"/>
                  <a:t>.</a:t>
                </a:r>
                <a:endParaRPr lang="de-DE" dirty="0"/>
              </a:p>
              <a:p>
                <a:pPr marL="119063" indent="0">
                  <a:lnSpc>
                    <a:spcPct val="120000"/>
                  </a:lnSpc>
                  <a:buNone/>
                </a:pPr>
                <a:r>
                  <a:rPr lang="en-US" dirty="0" smtClean="0"/>
                  <a:t>For every set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suffix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(before or after the </a:t>
                </a:r>
                <a:br>
                  <a:rPr lang="en-US" dirty="0" smtClean="0"/>
                </a:br>
                <a:r>
                  <a:rPr lang="en-US" dirty="0" smtClean="0"/>
                  <a:t>stabilization point):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119063" indent="0" algn="ctr">
                  <a:lnSpc>
                    <a:spcPct val="150000"/>
                  </a:lnSpc>
                  <a:spcBef>
                    <a:spcPts val="1800"/>
                  </a:spcBef>
                  <a:buNone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de-DE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119063" indent="0">
                  <a:lnSpc>
                    <a:spcPct val="150000"/>
                  </a:lnSpc>
                  <a:spcBef>
                    <a:spcPts val="1800"/>
                  </a:spcBef>
                  <a:buNone/>
                </a:pPr>
                <a:r>
                  <a:rPr lang="de-DE" dirty="0" err="1" smtClean="0"/>
                  <a:t>Moreover</a:t>
                </a:r>
                <a:r>
                  <a:rPr lang="de-DE" dirty="0" smtClean="0"/>
                  <a:t>: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every</a:t>
                </a:r>
                <a:r>
                  <a:rPr lang="de-DE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de-DE" dirty="0"/>
                  <a:t>and </a:t>
                </a:r>
                <a:r>
                  <a:rPr lang="de-DE" dirty="0" err="1"/>
                  <a:t>suffix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119063" indent="0" algn="ctr">
                  <a:lnSpc>
                    <a:spcPct val="150000"/>
                  </a:lnSpc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af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b>
                          <m:r>
                            <a:rPr lang="de-DE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af</m:t>
                      </m:r>
                      <m:d>
                        <m:dPr>
                          <m:ctrlP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b>
                          <m:r>
                            <a:rPr lang="de-DE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de-DE" sz="32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19063" lvl="1" indent="0">
                  <a:lnSpc>
                    <a:spcPct val="120000"/>
                  </a:lnSpc>
                  <a:spcBef>
                    <a:spcPts val="1800"/>
                  </a:spcBef>
                  <a:buNone/>
                </a:pP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Interpretation</a:t>
                </a:r>
                <a:r>
                  <a:rPr lang="de-DE" sz="3200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endParaRPr lang="de-DE" sz="32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576263" lvl="1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„Even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with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less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help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, 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if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we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can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check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3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3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3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3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3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3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3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de-DE" sz="32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32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32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then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b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we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are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done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.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Moreover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we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can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choose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arbitrarily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large.</a:t>
                </a:r>
                <a:r>
                  <a:rPr lang="en-US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935" y="1412776"/>
                <a:ext cx="9000492" cy="4968552"/>
              </a:xfrm>
              <a:blipFill>
                <a:blip r:embed="rId2"/>
                <a:stretch>
                  <a:fillRect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13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Fortunately</a:t>
            </a:r>
            <a:r>
              <a:rPr lang="de-DE" dirty="0" smtClean="0"/>
              <a:t>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5935" y="1412776"/>
                <a:ext cx="9000492" cy="4968552"/>
              </a:xfrm>
            </p:spPr>
            <p:txBody>
              <a:bodyPr>
                <a:normAutofit fontScale="85000" lnSpcReduction="10000"/>
              </a:bodyPr>
              <a:lstStyle/>
              <a:p>
                <a:pPr marL="119062" indent="0">
                  <a:buNone/>
                </a:pPr>
                <a:r>
                  <a:rPr lang="de-DE" u="sng" dirty="0" smtClean="0">
                    <a:solidFill>
                      <a:srgbClr val="C00000"/>
                    </a:solidFill>
                  </a:rPr>
                  <a:t>Theorem 2</a:t>
                </a:r>
                <a:r>
                  <a:rPr lang="de-DE" u="sng" dirty="0" smtClean="0"/>
                  <a:t> </a:t>
                </a:r>
                <a:endParaRPr lang="de-DE" u="sng" dirty="0"/>
              </a:p>
              <a:p>
                <a:pPr marL="119063" indent="0">
                  <a:lnSpc>
                    <a:spcPct val="120000"/>
                  </a:lnSpc>
                  <a:buNone/>
                </a:pPr>
                <a:r>
                  <a:rPr lang="de-DE" dirty="0" err="1"/>
                  <a:t>Let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a </a:t>
                </a:r>
                <a:r>
                  <a:rPr lang="de-DE" dirty="0" err="1"/>
                  <a:t>formula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 a </a:t>
                </a:r>
                <a:r>
                  <a:rPr lang="de-DE" dirty="0" err="1" smtClean="0"/>
                  <a:t>word</a:t>
                </a:r>
                <a:r>
                  <a:rPr lang="de-DE" dirty="0" smtClean="0"/>
                  <a:t>, </a:t>
                </a:r>
                <a:r>
                  <a:rPr lang="de-DE" dirty="0"/>
                  <a:t>and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dirty="0" smtClean="0"/>
                  <a:t>.</a:t>
                </a:r>
                <a:endParaRPr lang="de-DE" dirty="0"/>
              </a:p>
              <a:p>
                <a:pPr marL="119063" indent="0">
                  <a:lnSpc>
                    <a:spcPct val="120000"/>
                  </a:lnSpc>
                  <a:buNone/>
                </a:pPr>
                <a:r>
                  <a:rPr lang="en-US" dirty="0" smtClean="0"/>
                  <a:t>For every set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suffix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(before or after the </a:t>
                </a:r>
                <a:br>
                  <a:rPr lang="en-US" dirty="0" smtClean="0"/>
                </a:br>
                <a:r>
                  <a:rPr lang="en-US" dirty="0" smtClean="0"/>
                  <a:t>stabilization point):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119063" indent="0" algn="ctr">
                  <a:lnSpc>
                    <a:spcPct val="150000"/>
                  </a:lnSpc>
                  <a:spcBef>
                    <a:spcPts val="1800"/>
                  </a:spcBef>
                  <a:buNone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32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19063" lvl="1" indent="0">
                  <a:lnSpc>
                    <a:spcPct val="120000"/>
                  </a:lnSpc>
                  <a:spcBef>
                    <a:spcPts val="1800"/>
                  </a:spcBef>
                  <a:buNone/>
                </a:pP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Interpretation</a:t>
                </a:r>
                <a:r>
                  <a:rPr lang="de-DE" sz="3200" dirty="0">
                    <a:solidFill>
                      <a:schemeClr val="bg1">
                        <a:lumMod val="50000"/>
                      </a:schemeClr>
                    </a:solidFill>
                  </a:rPr>
                  <a:t>: </a:t>
                </a:r>
                <a:endParaRPr lang="de-DE" sz="32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576263" lvl="1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„Even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with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less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help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, 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if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we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can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check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320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af</m:t>
                    </m:r>
                    <m:r>
                      <a:rPr lang="de-DE" sz="3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3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3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3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3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sz="32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32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de-DE" sz="32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32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3200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32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then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b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</a:b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we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are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de-DE" sz="32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done</a:t>
                </a:r>
                <a:r>
                  <a:rPr lang="de-DE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  <a:r>
                  <a:rPr lang="en-US" sz="3200" dirty="0" smtClean="0">
                    <a:solidFill>
                      <a:schemeClr val="bg1">
                        <a:lumMod val="50000"/>
                      </a:schemeClr>
                    </a:solidFill>
                  </a:rPr>
                  <a:t>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5935" y="1412776"/>
                <a:ext cx="9000492" cy="4968552"/>
              </a:xfrm>
              <a:blipFill>
                <a:blip r:embed="rId2"/>
                <a:stretch>
                  <a:fillRect t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3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08" y="1484784"/>
                <a:ext cx="8820980" cy="5112568"/>
              </a:xfrm>
            </p:spPr>
            <p:txBody>
              <a:bodyPr>
                <a:normAutofit lnSpcReduction="10000"/>
              </a:bodyPr>
              <a:lstStyle/>
              <a:p>
                <a:pPr marL="685800" indent="-457200"/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sz="2800" b="0" i="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de-DE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∅</m:t>
                    </m:r>
                    <m:sSup>
                      <m:sSupPr>
                        <m:ctrlPr>
                          <a:rPr lang="de-DE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  <m:sup>
                        <m:r>
                          <a:rPr lang="de-DE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e-DE" sz="280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800" indent="-457200"/>
                <a:r>
                  <a:rPr lang="de-DE" sz="2800" dirty="0" err="1" smtClean="0"/>
                  <a:t>We</a:t>
                </a:r>
                <a:r>
                  <a:rPr lang="de-DE" sz="2800" dirty="0" smtClean="0"/>
                  <a:t> </a:t>
                </a:r>
                <a:r>
                  <a:rPr lang="de-DE" sz="2800" dirty="0" err="1"/>
                  <a:t>have</a:t>
                </a:r>
                <a:r>
                  <a:rPr lang="de-DE" sz="2800" dirty="0"/>
                  <a:t> </a:t>
                </a:r>
                <a:endParaRPr lang="de-DE" sz="280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1085850" lvl="1" indent="-457200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de-DE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1085850" lvl="1" indent="-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de-DE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628650" lvl="1" indent="0">
                  <a:buNone/>
                </a:pPr>
                <a:r>
                  <a:rPr lang="de-DE" dirty="0" smtClean="0">
                    <a:solidFill>
                      <a:srgbClr val="0070C0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de-DE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1028700" lvl="2" indent="0">
                  <a:buNone/>
                </a:pPr>
                <a:r>
                  <a:rPr lang="de-DE" sz="2800" b="0" dirty="0" smtClean="0">
                    <a:solidFill>
                      <a:srgbClr val="0070C0"/>
                    </a:solidFill>
                  </a:rPr>
                  <a:t>  		</a:t>
                </a:r>
                <a14:m>
                  <m:oMath xmlns:m="http://schemas.openxmlformats.org/officeDocument/2006/math">
                    <m:r>
                      <a:rPr lang="de-DE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sz="28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de-DE" sz="2800" dirty="0" smtClean="0"/>
              </a:p>
              <a:p>
                <a:pPr marL="685800" lvl="1" indent="-457200">
                  <a:buFont typeface="Arial" panose="020B0604020202020204" pitchFamily="34" charset="0"/>
                  <a:buChar char="•"/>
                </a:pPr>
                <a:r>
                  <a:rPr lang="de-DE" sz="2800" dirty="0" smtClean="0"/>
                  <a:t>HIS </a:t>
                </a:r>
                <a:r>
                  <a:rPr lang="de-DE" sz="2800" dirty="0" err="1" smtClean="0"/>
                  <a:t>help</a:t>
                </a:r>
                <a:r>
                  <a:rPr lang="de-DE" sz="2800" dirty="0" smtClean="0"/>
                  <a:t>:</a:t>
                </a:r>
                <a:r>
                  <a:rPr lang="de-DE" sz="2800" dirty="0" smtClean="0">
                    <a:solidFill>
                      <a:srgbClr val="0070C0"/>
                    </a:solidFill>
                  </a:rPr>
                  <a:t> </a:t>
                </a:r>
                <a:endParaRPr lang="de-DE" sz="2800" b="0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1085850" lvl="1" indent="-457200"/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de-DE" b="0" dirty="0" smtClean="0">
                  <a:solidFill>
                    <a:srgbClr val="0070C0"/>
                  </a:solidFill>
                </a:endParaRPr>
              </a:p>
              <a:p>
                <a:pPr marL="1085850" lvl="1" indent="-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=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∅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de-DE" i="1" dirty="0" smtClean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628650" lvl="1" indent="0">
                  <a:buNone/>
                </a:pPr>
                <a:r>
                  <a:rPr lang="de-DE" b="0" dirty="0" smtClean="0">
                    <a:solidFill>
                      <a:srgbClr val="0070C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false</m:t>
                        </m:r>
                      </m:e>
                    </m:d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08" y="1484784"/>
                <a:ext cx="8820980" cy="511256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68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de-DE" sz="3600" dirty="0" smtClean="0"/>
              <a:t>But </a:t>
            </a:r>
            <a:r>
              <a:rPr lang="de-DE" sz="3600" dirty="0" err="1" smtClean="0"/>
              <a:t>then</a:t>
            </a:r>
            <a:r>
              <a:rPr lang="de-DE" sz="3600" dirty="0" smtClean="0"/>
              <a:t>, do </a:t>
            </a:r>
            <a:r>
              <a:rPr lang="de-DE" sz="3600" dirty="0" err="1" smtClean="0"/>
              <a:t>we</a:t>
            </a:r>
            <a:r>
              <a:rPr lang="de-DE" sz="3600" dirty="0" smtClean="0"/>
              <a:t> </a:t>
            </a:r>
            <a:r>
              <a:rPr lang="de-DE" sz="3600" dirty="0" err="1" smtClean="0"/>
              <a:t>need</a:t>
            </a:r>
            <a:r>
              <a:rPr lang="de-DE" sz="3600" dirty="0" smtClean="0"/>
              <a:t> </a:t>
            </a:r>
            <a:r>
              <a:rPr lang="de-DE" sz="3600" dirty="0" err="1" smtClean="0"/>
              <a:t>God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this</a:t>
            </a:r>
            <a:r>
              <a:rPr lang="de-DE" sz="3600" dirty="0" smtClean="0"/>
              <a:t>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3528" y="1189237"/>
                <a:ext cx="8590052" cy="1910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9062" indent="0">
                  <a:buNone/>
                </a:pPr>
                <a:r>
                  <a:rPr lang="de-DE" sz="2000" u="sng" dirty="0" smtClean="0">
                    <a:solidFill>
                      <a:srgbClr val="C00000"/>
                    </a:solidFill>
                  </a:rPr>
                  <a:t>Theorem 2</a:t>
                </a:r>
                <a:r>
                  <a:rPr lang="de-DE" sz="2000" u="sng" dirty="0"/>
                  <a:t> </a:t>
                </a:r>
              </a:p>
              <a:p>
                <a:pPr marL="119063" indent="0">
                  <a:lnSpc>
                    <a:spcPct val="120000"/>
                  </a:lnSpc>
                  <a:buNone/>
                </a:pPr>
                <a:r>
                  <a:rPr lang="de-DE" sz="2000" dirty="0" err="1"/>
                  <a:t>Let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be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formula</a:t>
                </a:r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000" dirty="0"/>
                  <a:t> a </a:t>
                </a:r>
                <a:r>
                  <a:rPr lang="de-DE" sz="2000" dirty="0" err="1"/>
                  <a:t>word</a:t>
                </a:r>
                <a:r>
                  <a:rPr lang="de-DE" sz="2000" dirty="0"/>
                  <a:t>, and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sz="2000" dirty="0"/>
                  <a:t>.</a:t>
                </a:r>
              </a:p>
              <a:p>
                <a:pPr marL="119063" indent="0">
                  <a:lnSpc>
                    <a:spcPct val="120000"/>
                  </a:lnSpc>
                  <a:buNone/>
                </a:pPr>
                <a:r>
                  <a:rPr lang="en-US" sz="2000" dirty="0"/>
                  <a:t>For every set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suffix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(before or after the </a:t>
                </a:r>
                <a:br>
                  <a:rPr lang="en-US" sz="2000" dirty="0"/>
                </a:br>
                <a:r>
                  <a:rPr lang="en-US" sz="2000" dirty="0"/>
                  <a:t>stabilization point):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119063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af</m:t>
                      </m:r>
                      <m:d>
                        <m:d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b>
                          <m:r>
                            <a:rPr lang="de-DE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af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)⇔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de-DE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89237"/>
                <a:ext cx="8590052" cy="1910203"/>
              </a:xfrm>
              <a:prstGeom prst="rect">
                <a:avLst/>
              </a:prstGeom>
              <a:blipFill>
                <a:blip r:embed="rId2"/>
                <a:stretch>
                  <a:fillRect t="-1597" b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67380" y="3212976"/>
                <a:ext cx="8609239" cy="2304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lnSpc>
                    <a:spcPct val="120000"/>
                  </a:lnSpc>
                  <a:spcBef>
                    <a:spcPts val="1200"/>
                  </a:spcBef>
                  <a:buFont typeface="Arial" pitchFamily="34" charset="0"/>
                  <a:buNone/>
                </a:pPr>
                <a:r>
                  <a:rPr lang="de-DE" sz="2000" u="sng" dirty="0" smtClean="0">
                    <a:solidFill>
                      <a:schemeClr val="bg1"/>
                    </a:solidFill>
                  </a:rPr>
                  <a:t>Theorem 3</a:t>
                </a:r>
                <a:r>
                  <a:rPr lang="de-DE" sz="2000" u="sng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228600" indent="0">
                  <a:lnSpc>
                    <a:spcPct val="120000"/>
                  </a:lnSpc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de-DE" sz="2000" dirty="0" err="1" smtClean="0">
                    <a:solidFill>
                      <a:schemeClr val="bg1"/>
                    </a:solidFill>
                  </a:rPr>
                  <a:t>Let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000" dirty="0">
                    <a:solidFill>
                      <a:schemeClr val="bg1"/>
                    </a:solidFill>
                  </a:rPr>
                  <a:t>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be</a:t>
                </a:r>
                <a:r>
                  <a:rPr lang="de-DE" sz="2000" dirty="0">
                    <a:solidFill>
                      <a:schemeClr val="bg1"/>
                    </a:solidFill>
                  </a:rPr>
                  <a:t> a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formula</a:t>
                </a:r>
                <a:r>
                  <a:rPr lang="de-DE" sz="20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000" dirty="0">
                    <a:solidFill>
                      <a:schemeClr val="bg1"/>
                    </a:solidFill>
                  </a:rPr>
                  <a:t> a </a:t>
                </a:r>
                <a:r>
                  <a:rPr lang="de-DE" sz="2000" dirty="0" err="1">
                    <a:solidFill>
                      <a:schemeClr val="bg1"/>
                    </a:solidFill>
                  </a:rPr>
                  <a:t>word</a:t>
                </a:r>
                <a:r>
                  <a:rPr lang="de-DE" sz="2000" dirty="0" smtClean="0">
                    <a:solidFill>
                      <a:schemeClr val="bg1"/>
                    </a:solidFill>
                  </a:rPr>
                  <a:t>.</a:t>
                </a:r>
                <a:r>
                  <a:rPr lang="de-DE" sz="2000" dirty="0">
                    <a:solidFill>
                      <a:schemeClr val="bg1"/>
                    </a:solidFill>
                  </a:rPr>
                  <a:t/>
                </a:r>
                <a:br>
                  <a:rPr lang="de-DE" sz="2000" dirty="0">
                    <a:solidFill>
                      <a:schemeClr val="bg1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bg1"/>
                    </a:solidFill>
                  </a:rPr>
                  <a:t>iff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 there exists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  <m:r>
                          <a:rPr lang="de-DE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sub>
                        <m:r>
                          <a:rPr lang="de-DE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 smtClean="0">
                    <a:solidFill>
                      <a:schemeClr val="bg1"/>
                    </a:solidFill>
                  </a:rPr>
                  <a:t>s.t.</a:t>
                </a:r>
                <a:endParaRPr lang="en-US" sz="2000" dirty="0" smtClean="0">
                  <a:solidFill>
                    <a:schemeClr val="bg1"/>
                  </a:solidFill>
                </a:endParaRPr>
              </a:p>
              <a:p>
                <a:pPr marL="914400" indent="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de-DE" sz="2000" dirty="0" smtClean="0">
                    <a:solidFill>
                      <a:schemeClr val="bg1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0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de-DE" sz="2000" i="1" dirty="0" smtClean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914400" indent="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de-DE" sz="2000" dirty="0" smtClean="0">
                    <a:solidFill>
                      <a:schemeClr val="bg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0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</a:rPr>
                  <a:t>          (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𝓖𝓕</m:t>
                    </m:r>
                  </m:oMath>
                </a14:m>
                <a:r>
                  <a:rPr lang="en-US" sz="2000" dirty="0" smtClean="0">
                    <a:solidFill>
                      <a:schemeClr val="bg1"/>
                    </a:solidFill>
                  </a:rPr>
                  <a:t>)</a:t>
                </a: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80" y="3212976"/>
                <a:ext cx="8609239" cy="2304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0" y="5235455"/>
                <a:ext cx="8748464" cy="15059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 indent="-339725">
                  <a:lnSpc>
                    <a:spcPct val="200000"/>
                  </a:lnSpc>
                </a:pPr>
                <a:r>
                  <a:rPr lang="de-DE" sz="2200" dirty="0" smtClean="0">
                    <a:solidFill>
                      <a:schemeClr val="bg1"/>
                    </a:solidFill>
                  </a:rPr>
                  <a:t>Why?</a:t>
                </a:r>
              </a:p>
              <a:p>
                <a:pPr marL="1198563" lvl="1" indent="-622300">
                  <a:buNone/>
                </a:pPr>
                <a:r>
                  <a:rPr lang="de-DE" sz="22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de-DE" sz="2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</a:rPr>
                  <a:t>) Choose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</a:rPr>
                  <a:t> and choose </a:t>
                </a:r>
                <a14:m>
                  <m:oMath xmlns:m="http://schemas.openxmlformats.org/officeDocument/2006/math">
                    <m:r>
                      <a:rPr lang="de-DE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</a:rPr>
                  <a:t> beyond the stabilization point.</a:t>
                </a:r>
              </a:p>
              <a:p>
                <a:pPr marL="573088" lvl="1" indent="0">
                  <a:buNone/>
                </a:pPr>
                <a:r>
                  <a:rPr lang="de-DE" sz="22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de-DE" sz="2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) 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>Apply Theorem 2.</a:t>
                </a:r>
              </a:p>
              <a:p>
                <a:pPr marL="1087438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912813" lvl="1" indent="-339725"/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5455"/>
                <a:ext cx="8748464" cy="1505913"/>
              </a:xfrm>
              <a:prstGeom prst="rect">
                <a:avLst/>
              </a:prstGeom>
              <a:blipFill>
                <a:blip r:embed="rId4"/>
                <a:stretch>
                  <a:fillRect b="-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41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de-DE" sz="3600" dirty="0"/>
              <a:t>But </a:t>
            </a:r>
            <a:r>
              <a:rPr lang="de-DE" sz="3600" dirty="0" err="1"/>
              <a:t>then</a:t>
            </a:r>
            <a:r>
              <a:rPr lang="de-DE" sz="3600" dirty="0"/>
              <a:t>, do </a:t>
            </a:r>
            <a:r>
              <a:rPr lang="de-DE" sz="3600" dirty="0" err="1"/>
              <a:t>we</a:t>
            </a:r>
            <a:r>
              <a:rPr lang="de-DE" sz="3600" dirty="0"/>
              <a:t> </a:t>
            </a:r>
            <a:r>
              <a:rPr lang="de-DE" sz="3600" dirty="0" err="1"/>
              <a:t>need</a:t>
            </a:r>
            <a:r>
              <a:rPr lang="de-DE" sz="3600" dirty="0"/>
              <a:t> </a:t>
            </a:r>
            <a:r>
              <a:rPr lang="de-DE" sz="3600" dirty="0" err="1"/>
              <a:t>God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this</a:t>
            </a:r>
            <a:r>
              <a:rPr lang="de-DE" sz="3600" dirty="0"/>
              <a:t>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3528" y="1189237"/>
                <a:ext cx="8590052" cy="1910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9062" indent="0">
                  <a:buNone/>
                </a:pPr>
                <a:r>
                  <a:rPr lang="de-DE" sz="2000" u="sng" dirty="0" smtClean="0">
                    <a:solidFill>
                      <a:srgbClr val="C00000"/>
                    </a:solidFill>
                  </a:rPr>
                  <a:t>Theorem 2</a:t>
                </a:r>
                <a:r>
                  <a:rPr lang="de-DE" sz="2000" u="sng" dirty="0"/>
                  <a:t> </a:t>
                </a:r>
              </a:p>
              <a:p>
                <a:pPr marL="119063" indent="0">
                  <a:lnSpc>
                    <a:spcPct val="120000"/>
                  </a:lnSpc>
                  <a:buNone/>
                </a:pPr>
                <a:r>
                  <a:rPr lang="de-DE" sz="2000" dirty="0" err="1"/>
                  <a:t>Let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be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formula</a:t>
                </a:r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000" dirty="0"/>
                  <a:t> a </a:t>
                </a:r>
                <a:r>
                  <a:rPr lang="de-DE" sz="2000" dirty="0" err="1"/>
                  <a:t>word</a:t>
                </a:r>
                <a:r>
                  <a:rPr lang="de-DE" sz="2000" dirty="0"/>
                  <a:t>, and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sz="2000" dirty="0"/>
                  <a:t>.</a:t>
                </a:r>
              </a:p>
              <a:p>
                <a:pPr marL="119063" indent="0">
                  <a:lnSpc>
                    <a:spcPct val="120000"/>
                  </a:lnSpc>
                  <a:buNone/>
                </a:pPr>
                <a:r>
                  <a:rPr lang="en-US" sz="2000" dirty="0"/>
                  <a:t>For every set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suffix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(before or after the </a:t>
                </a:r>
                <a:br>
                  <a:rPr lang="en-US" sz="2000" dirty="0"/>
                </a:br>
                <a:r>
                  <a:rPr lang="en-US" sz="2000" dirty="0"/>
                  <a:t>stabilization point):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119063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af</m:t>
                      </m:r>
                      <m:d>
                        <m:d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b>
                          <m:r>
                            <a:rPr lang="de-DE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af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)⇔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de-DE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89237"/>
                <a:ext cx="8590052" cy="1910203"/>
              </a:xfrm>
              <a:prstGeom prst="rect">
                <a:avLst/>
              </a:prstGeom>
              <a:blipFill>
                <a:blip r:embed="rId2"/>
                <a:stretch>
                  <a:fillRect t="-1597" b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67380" y="3212976"/>
                <a:ext cx="8609239" cy="2304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lnSpc>
                    <a:spcPct val="120000"/>
                  </a:lnSpc>
                  <a:spcBef>
                    <a:spcPts val="1200"/>
                  </a:spcBef>
                  <a:buFont typeface="Arial" pitchFamily="34" charset="0"/>
                  <a:buNone/>
                </a:pPr>
                <a:r>
                  <a:rPr lang="de-DE" sz="2000" u="sng" dirty="0" smtClean="0">
                    <a:solidFill>
                      <a:srgbClr val="C00000"/>
                    </a:solidFill>
                  </a:rPr>
                  <a:t>Theorem 3</a:t>
                </a:r>
                <a:r>
                  <a:rPr lang="de-DE" sz="2000" u="sng" dirty="0"/>
                  <a:t> </a:t>
                </a:r>
              </a:p>
              <a:p>
                <a:pPr marL="228600" indent="0">
                  <a:lnSpc>
                    <a:spcPct val="120000"/>
                  </a:lnSpc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de-DE" sz="2000" dirty="0" err="1" smtClean="0"/>
                  <a:t>Let</a:t>
                </a:r>
                <a:r>
                  <a:rPr lang="de-DE" sz="2000" dirty="0" smtClean="0"/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be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formula</a:t>
                </a:r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000" dirty="0"/>
                  <a:t> a </a:t>
                </a:r>
                <a:r>
                  <a:rPr lang="de-DE" sz="2000" dirty="0" err="1"/>
                  <a:t>word</a:t>
                </a:r>
                <a:r>
                  <a:rPr lang="de-DE" sz="2000" dirty="0" smtClean="0"/>
                  <a:t>.</a:t>
                </a:r>
                <a:r>
                  <a:rPr lang="de-DE" sz="2000" dirty="0"/>
                  <a:t/>
                </a:r>
                <a:br>
                  <a:rPr lang="de-DE" sz="2000" dirty="0"/>
                </a:b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there exists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 smtClean="0"/>
                  <a:t>s.t.</a:t>
                </a:r>
                <a:endParaRPr lang="en-US" sz="2000" dirty="0" smtClean="0"/>
              </a:p>
              <a:p>
                <a:pPr marL="914400" indent="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de-DE" sz="2000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de-DE" sz="2000" dirty="0" smtClean="0">
                  <a:solidFill>
                    <a:srgbClr val="0070C0"/>
                  </a:solidFill>
                </a:endParaRPr>
              </a:p>
              <a:p>
                <a:pPr marL="1428750" indent="-514350">
                  <a:lnSpc>
                    <a:spcPct val="120000"/>
                  </a:lnSpc>
                  <a:spcBef>
                    <a:spcPts val="600"/>
                  </a:spcBef>
                  <a:buClr>
                    <a:srgbClr val="0070C0"/>
                  </a:buClr>
                  <a:buFont typeface="+mj-lt"/>
                  <a:buAutoNum type="arabicPeriod"/>
                </a:pPr>
                <a:r>
                  <a:rPr lang="de-DE" sz="2000" dirty="0">
                    <a:solidFill>
                      <a:srgbClr val="FF0000"/>
                    </a:solidFill>
                  </a:rPr>
                  <a:t> </a:t>
                </a:r>
                <a:r>
                  <a:rPr lang="de-DE" sz="20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0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          (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𝓖𝓕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)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80" y="3212976"/>
                <a:ext cx="8609239" cy="2304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0" y="5235455"/>
                <a:ext cx="8748464" cy="15059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 indent="-339725">
                  <a:lnSpc>
                    <a:spcPct val="200000"/>
                  </a:lnSpc>
                </a:pPr>
                <a:r>
                  <a:rPr lang="de-DE" sz="2200" dirty="0" smtClean="0">
                    <a:solidFill>
                      <a:schemeClr val="bg1"/>
                    </a:solidFill>
                  </a:rPr>
                  <a:t>Why?</a:t>
                </a:r>
              </a:p>
              <a:p>
                <a:pPr marL="1198563" lvl="1" indent="-622300">
                  <a:buNone/>
                </a:pPr>
                <a:r>
                  <a:rPr lang="de-DE" sz="22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de-DE" sz="2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</a:rPr>
                  <a:t>) Choose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</a:rPr>
                  <a:t> and choose </a:t>
                </a:r>
                <a14:m>
                  <m:oMath xmlns:m="http://schemas.openxmlformats.org/officeDocument/2006/math">
                    <m:r>
                      <a:rPr lang="de-DE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200" dirty="0" smtClean="0">
                    <a:solidFill>
                      <a:schemeClr val="bg1"/>
                    </a:solidFill>
                  </a:rPr>
                  <a:t> beyond the stabilization point.</a:t>
                </a:r>
              </a:p>
              <a:p>
                <a:pPr marL="573088" lvl="1" indent="0">
                  <a:buNone/>
                </a:pPr>
                <a:r>
                  <a:rPr lang="de-DE" sz="2200" dirty="0" smtClean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de-DE" sz="2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) </a:t>
                </a:r>
                <a:r>
                  <a:rPr lang="en-US" sz="2200" dirty="0" smtClean="0">
                    <a:solidFill>
                      <a:schemeClr val="bg1"/>
                    </a:solidFill>
                  </a:rPr>
                  <a:t>Apply Theorem 2.</a:t>
                </a:r>
              </a:p>
              <a:p>
                <a:pPr marL="1087438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912813" lvl="1" indent="-339725"/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5455"/>
                <a:ext cx="8748464" cy="1505913"/>
              </a:xfrm>
              <a:prstGeom prst="rect">
                <a:avLst/>
              </a:prstGeom>
              <a:blipFill>
                <a:blip r:embed="rId4"/>
                <a:stretch>
                  <a:fillRect b="-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76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de-DE" sz="3600" dirty="0"/>
              <a:t>But </a:t>
            </a:r>
            <a:r>
              <a:rPr lang="de-DE" sz="3600" dirty="0" err="1"/>
              <a:t>then</a:t>
            </a:r>
            <a:r>
              <a:rPr lang="de-DE" sz="3600" dirty="0"/>
              <a:t>, do </a:t>
            </a:r>
            <a:r>
              <a:rPr lang="de-DE" sz="3600" dirty="0" err="1"/>
              <a:t>we</a:t>
            </a:r>
            <a:r>
              <a:rPr lang="de-DE" sz="3600" dirty="0"/>
              <a:t> </a:t>
            </a:r>
            <a:r>
              <a:rPr lang="de-DE" sz="3600" dirty="0" err="1"/>
              <a:t>need</a:t>
            </a:r>
            <a:r>
              <a:rPr lang="de-DE" sz="3600" dirty="0"/>
              <a:t> </a:t>
            </a:r>
            <a:r>
              <a:rPr lang="de-DE" sz="3600" dirty="0" err="1"/>
              <a:t>God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this</a:t>
            </a:r>
            <a:r>
              <a:rPr lang="de-DE" sz="3600" dirty="0"/>
              <a:t>?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23528" y="1189237"/>
                <a:ext cx="8590052" cy="1910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9062" indent="0">
                  <a:buNone/>
                </a:pPr>
                <a:r>
                  <a:rPr lang="de-DE" sz="2000" u="sng" dirty="0" smtClean="0">
                    <a:solidFill>
                      <a:srgbClr val="C00000"/>
                    </a:solidFill>
                  </a:rPr>
                  <a:t>Theorem 2</a:t>
                </a:r>
                <a:r>
                  <a:rPr lang="de-DE" sz="2000" u="sng" dirty="0"/>
                  <a:t> </a:t>
                </a:r>
              </a:p>
              <a:p>
                <a:pPr marL="119063" indent="0">
                  <a:lnSpc>
                    <a:spcPct val="120000"/>
                  </a:lnSpc>
                  <a:buNone/>
                </a:pPr>
                <a:r>
                  <a:rPr lang="de-DE" sz="2000" dirty="0" err="1"/>
                  <a:t>Let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be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formula</a:t>
                </a:r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000" dirty="0"/>
                  <a:t> a </a:t>
                </a:r>
                <a:r>
                  <a:rPr lang="de-DE" sz="2000" dirty="0" err="1"/>
                  <a:t>word</a:t>
                </a:r>
                <a:r>
                  <a:rPr lang="de-DE" sz="2000" dirty="0"/>
                  <a:t>, and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de-DE" sz="2000" dirty="0"/>
                  <a:t>.</a:t>
                </a:r>
              </a:p>
              <a:p>
                <a:pPr marL="119063" indent="0">
                  <a:lnSpc>
                    <a:spcPct val="120000"/>
                  </a:lnSpc>
                  <a:buNone/>
                </a:pPr>
                <a:r>
                  <a:rPr lang="en-US" sz="2000" dirty="0"/>
                  <a:t>For every set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and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suffix</a:t>
                </a:r>
                <a:r>
                  <a:rPr lang="de-DE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(before or after the </a:t>
                </a:r>
                <a:br>
                  <a:rPr lang="en-US" sz="2000" dirty="0"/>
                </a:br>
                <a:r>
                  <a:rPr lang="en-US" sz="2000" dirty="0"/>
                  <a:t>stabilization point):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119063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af</m:t>
                      </m:r>
                      <m:d>
                        <m:d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b>
                          <m:r>
                            <a:rPr lang="de-DE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m:rPr>
                          <m:sty m:val="p"/>
                        </m:rPr>
                        <a:rPr lang="de-DE" sz="20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af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de-DE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)⇔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de-DE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de-DE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89237"/>
                <a:ext cx="8590052" cy="1910203"/>
              </a:xfrm>
              <a:prstGeom prst="rect">
                <a:avLst/>
              </a:prstGeom>
              <a:blipFill>
                <a:blip r:embed="rId2"/>
                <a:stretch>
                  <a:fillRect t="-1597" b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67380" y="3212976"/>
                <a:ext cx="8609239" cy="23042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lnSpc>
                    <a:spcPct val="120000"/>
                  </a:lnSpc>
                  <a:spcBef>
                    <a:spcPts val="1200"/>
                  </a:spcBef>
                  <a:buFont typeface="Arial" pitchFamily="34" charset="0"/>
                  <a:buNone/>
                </a:pPr>
                <a:r>
                  <a:rPr lang="de-DE" sz="2000" u="sng" dirty="0" smtClean="0">
                    <a:solidFill>
                      <a:srgbClr val="C00000"/>
                    </a:solidFill>
                  </a:rPr>
                  <a:t>Theorem 3</a:t>
                </a:r>
                <a:r>
                  <a:rPr lang="de-DE" sz="2000" u="sng" dirty="0"/>
                  <a:t> </a:t>
                </a:r>
              </a:p>
              <a:p>
                <a:pPr marL="228600" indent="0">
                  <a:lnSpc>
                    <a:spcPct val="120000"/>
                  </a:lnSpc>
                  <a:spcBef>
                    <a:spcPts val="600"/>
                  </a:spcBef>
                  <a:buFont typeface="Arial" pitchFamily="34" charset="0"/>
                  <a:buNone/>
                </a:pPr>
                <a:r>
                  <a:rPr lang="de-DE" sz="2000" dirty="0" err="1" smtClean="0"/>
                  <a:t>Let</a:t>
                </a:r>
                <a:r>
                  <a:rPr lang="de-DE" sz="2000" dirty="0" smtClean="0"/>
                  <a:t>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sz="2000" dirty="0"/>
                  <a:t> </a:t>
                </a:r>
                <a:r>
                  <a:rPr lang="de-DE" sz="2000" dirty="0" err="1"/>
                  <a:t>be</a:t>
                </a:r>
                <a:r>
                  <a:rPr lang="de-DE" sz="2000" dirty="0"/>
                  <a:t> a </a:t>
                </a:r>
                <a:r>
                  <a:rPr lang="de-DE" sz="2000" dirty="0" err="1"/>
                  <a:t>formula</a:t>
                </a:r>
                <a:r>
                  <a:rPr lang="de-DE" sz="2000" dirty="0"/>
                  <a:t>,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sz="2000" dirty="0"/>
                  <a:t> a </a:t>
                </a:r>
                <a:r>
                  <a:rPr lang="de-DE" sz="2000" dirty="0" err="1"/>
                  <a:t>word</a:t>
                </a:r>
                <a:r>
                  <a:rPr lang="de-DE" sz="2000" dirty="0" smtClean="0"/>
                  <a:t>.</a:t>
                </a:r>
                <a:r>
                  <a:rPr lang="de-DE" sz="2000" dirty="0"/>
                  <a:t/>
                </a:r>
                <a:br>
                  <a:rPr lang="de-DE" sz="2000" dirty="0"/>
                </a:b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iff</a:t>
                </a:r>
                <a:r>
                  <a:rPr lang="en-US" sz="2000" dirty="0" smtClean="0"/>
                  <a:t> there exists 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 smtClean="0"/>
                  <a:t>s.t.</a:t>
                </a:r>
                <a:endParaRPr lang="en-US" sz="2000" dirty="0" smtClean="0"/>
              </a:p>
              <a:p>
                <a:pPr marL="914400" indent="0">
                  <a:lnSpc>
                    <a:spcPct val="120000"/>
                  </a:lnSpc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de-DE" sz="2000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de-DE" sz="2000" dirty="0" smtClean="0">
                  <a:solidFill>
                    <a:srgbClr val="0070C0"/>
                  </a:solidFill>
                </a:endParaRPr>
              </a:p>
              <a:p>
                <a:pPr marL="1428750" indent="-514350">
                  <a:lnSpc>
                    <a:spcPct val="120000"/>
                  </a:lnSpc>
                  <a:spcBef>
                    <a:spcPts val="600"/>
                  </a:spcBef>
                  <a:buClr>
                    <a:srgbClr val="0070C0"/>
                  </a:buClr>
                  <a:buFont typeface="+mj-lt"/>
                  <a:buAutoNum type="arabicPeriod"/>
                </a:pPr>
                <a:r>
                  <a:rPr lang="de-DE" sz="2000" dirty="0">
                    <a:solidFill>
                      <a:srgbClr val="FF0000"/>
                    </a:solidFill>
                  </a:rPr>
                  <a:t> </a:t>
                </a:r>
                <a:r>
                  <a:rPr lang="de-DE" sz="2000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000" i="1" dirty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          (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𝓖𝓕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)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80" y="3212976"/>
                <a:ext cx="8609239" cy="2304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0" y="5235455"/>
                <a:ext cx="8748464" cy="15059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 indent="-339725">
                  <a:lnSpc>
                    <a:spcPct val="200000"/>
                  </a:lnSpc>
                </a:pPr>
                <a:r>
                  <a:rPr lang="de-DE" sz="2000" dirty="0" smtClean="0"/>
                  <a:t>Why?</a:t>
                </a:r>
              </a:p>
              <a:p>
                <a:pPr marL="1198563" lvl="1" indent="-622300">
                  <a:buNone/>
                </a:pPr>
                <a:r>
                  <a:rPr lang="de-DE" sz="2000" dirty="0" smtClean="0"/>
                  <a:t>(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 smtClean="0"/>
                  <a:t>) Choose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𝓖</m:t>
                    </m:r>
                    <m:sSub>
                      <m:sSubPr>
                        <m:ctrlPr>
                          <a:rPr lang="de-DE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e>
                      <m:sub>
                        <m:r>
                          <a:rPr lang="de-DE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000" dirty="0" smtClean="0"/>
                  <a:t> and choose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 smtClean="0"/>
                  <a:t> beyond the stabilization point.</a:t>
                </a:r>
              </a:p>
              <a:p>
                <a:pPr marL="573088" lvl="1" indent="0">
                  <a:buNone/>
                </a:pPr>
                <a:r>
                  <a:rPr lang="de-DE" sz="2000" dirty="0" smtClean="0"/>
                  <a:t>(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⇐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000" dirty="0" smtClean="0"/>
                  <a:t>Apply Theorem 2.</a:t>
                </a:r>
              </a:p>
              <a:p>
                <a:pPr marL="1087438" lvl="1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912813" lvl="1" indent="-339725"/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35455"/>
                <a:ext cx="8748464" cy="1505913"/>
              </a:xfrm>
              <a:prstGeom prst="rect">
                <a:avLst/>
              </a:prstGeom>
              <a:blipFill>
                <a:blip r:embed="rId4"/>
                <a:stretch>
                  <a:fillRect b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52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But </a:t>
            </a:r>
            <a:r>
              <a:rPr lang="de-DE" dirty="0" err="1"/>
              <a:t>then</a:t>
            </a:r>
            <a:r>
              <a:rPr lang="de-DE" dirty="0"/>
              <a:t>,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God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-36512" y="3933056"/>
                <a:ext cx="8964742" cy="266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 indent="-339725">
                  <a:lnSpc>
                    <a:spcPct val="200000"/>
                  </a:lnSpc>
                </a:pPr>
                <a:r>
                  <a:rPr lang="de-DE" dirty="0"/>
                  <a:t>But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</a:t>
                </a:r>
                <a:r>
                  <a:rPr lang="de-DE" dirty="0"/>
                  <a:t>do </a:t>
                </a:r>
                <a:r>
                  <a:rPr lang="de-DE" dirty="0" err="1"/>
                  <a:t>we</a:t>
                </a:r>
                <a:r>
                  <a:rPr lang="de-DE" dirty="0"/>
                  <a:t> check 1. </a:t>
                </a:r>
                <a:r>
                  <a:rPr lang="de-DE" dirty="0" err="1"/>
                  <a:t>and</a:t>
                </a:r>
                <a:r>
                  <a:rPr lang="de-DE" dirty="0"/>
                  <a:t> 2. ?</a:t>
                </a:r>
              </a:p>
              <a:p>
                <a:pPr marL="1087438" lvl="1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dirty="0" smtClean="0">
                    <a:solidFill>
                      <a:schemeClr val="bg1"/>
                    </a:solidFill>
                  </a:rPr>
                  <a:t>Easy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exercise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because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is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-formula.</a:t>
                </a:r>
              </a:p>
              <a:p>
                <a:pPr marL="1087438" lvl="1" indent="-514350">
                  <a:lnSpc>
                    <a:spcPct val="160000"/>
                  </a:lnSpc>
                  <a:buFont typeface="+mj-lt"/>
                  <a:buAutoNum type="arabicPeriod"/>
                </a:pPr>
                <a:r>
                  <a:rPr lang="de-DE" dirty="0" err="1" smtClean="0">
                    <a:solidFill>
                      <a:schemeClr val="bg1"/>
                    </a:solidFill>
                  </a:rPr>
                  <a:t>If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is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-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formula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 then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and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we´re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done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. </a:t>
                </a:r>
                <a:br>
                  <a:rPr lang="de-DE" dirty="0" smtClean="0">
                    <a:solidFill>
                      <a:schemeClr val="bg1"/>
                    </a:solidFill>
                  </a:rPr>
                </a:br>
                <a:r>
                  <a:rPr lang="de-DE" dirty="0" err="1" smtClean="0">
                    <a:solidFill>
                      <a:schemeClr val="bg1"/>
                    </a:solidFill>
                  </a:rPr>
                  <a:t>And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if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not?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Well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… 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could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we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get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some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help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from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above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… ?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912813" lvl="1" indent="-339725"/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933056"/>
                <a:ext cx="8964742" cy="2664296"/>
              </a:xfrm>
              <a:prstGeom prst="rect">
                <a:avLst/>
              </a:prstGeom>
              <a:blipFill>
                <a:blip r:embed="rId2"/>
                <a:stretch>
                  <a:fillRect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71754" y="1412776"/>
                <a:ext cx="8964742" cy="266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de-DE" u="sng" dirty="0" smtClean="0">
                    <a:solidFill>
                      <a:srgbClr val="C00000"/>
                    </a:solidFill>
                  </a:rPr>
                  <a:t>Theorem 3</a:t>
                </a:r>
                <a:r>
                  <a:rPr lang="de-DE" u="sng" dirty="0"/>
                  <a:t> </a:t>
                </a:r>
              </a:p>
              <a:p>
                <a:pPr marL="22860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de-DE" dirty="0" err="1" smtClean="0"/>
                  <a:t>Let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a </a:t>
                </a:r>
                <a:r>
                  <a:rPr lang="de-DE" dirty="0" err="1"/>
                  <a:t>formula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 a </a:t>
                </a:r>
                <a:r>
                  <a:rPr lang="de-DE" dirty="0" err="1"/>
                  <a:t>word</a:t>
                </a:r>
                <a:r>
                  <a:rPr lang="de-DE" dirty="0" smtClean="0"/>
                  <a:t>.</a:t>
                </a:r>
                <a:r>
                  <a:rPr lang="de-DE" dirty="0"/>
                  <a:t/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914400" indent="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de-DE" dirty="0" smtClean="0">
                  <a:solidFill>
                    <a:srgbClr val="0070C0"/>
                  </a:solidFill>
                </a:endParaRPr>
              </a:p>
              <a:p>
                <a:pPr marL="914400" indent="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4" y="1412776"/>
                <a:ext cx="8964742" cy="2664296"/>
              </a:xfrm>
              <a:prstGeom prst="rect">
                <a:avLst/>
              </a:prstGeom>
              <a:blipFill>
                <a:blip r:embed="rId3"/>
                <a:stretch>
                  <a:fillRect t="-3204" b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3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But </a:t>
            </a:r>
            <a:r>
              <a:rPr lang="de-DE" dirty="0" err="1"/>
              <a:t>then</a:t>
            </a:r>
            <a:r>
              <a:rPr lang="de-DE" dirty="0"/>
              <a:t>, do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God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-36512" y="3933056"/>
                <a:ext cx="8964742" cy="266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2763" indent="-339725">
                  <a:lnSpc>
                    <a:spcPct val="200000"/>
                  </a:lnSpc>
                </a:pPr>
                <a:r>
                  <a:rPr lang="de-DE" dirty="0" smtClean="0"/>
                  <a:t>But </a:t>
                </a:r>
                <a:r>
                  <a:rPr lang="de-DE" dirty="0" err="1" smtClean="0"/>
                  <a:t>how</a:t>
                </a:r>
                <a:r>
                  <a:rPr lang="de-DE" dirty="0" smtClean="0"/>
                  <a:t> do </a:t>
                </a:r>
                <a:r>
                  <a:rPr lang="de-DE" dirty="0" err="1" smtClean="0"/>
                  <a:t>we</a:t>
                </a:r>
                <a:r>
                  <a:rPr lang="de-DE" dirty="0" smtClean="0"/>
                  <a:t> check 1.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2. ?</a:t>
                </a:r>
                <a:endParaRPr lang="de-DE" dirty="0"/>
              </a:p>
              <a:p>
                <a:pPr marL="1087438" lvl="1" indent="-51435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de-DE" dirty="0" smtClean="0"/>
                  <a:t>Easy </a:t>
                </a:r>
                <a:r>
                  <a:rPr lang="de-DE" dirty="0" err="1" smtClean="0"/>
                  <a:t>exercise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because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b="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belongs to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𝜈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LTL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1087438" lvl="1" indent="-514350">
                  <a:lnSpc>
                    <a:spcPct val="160000"/>
                  </a:lnSpc>
                  <a:buFont typeface="+mj-lt"/>
                  <a:buAutoNum type="arabicPeriod"/>
                </a:pPr>
                <a:r>
                  <a:rPr lang="de-DE" dirty="0" smtClean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is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-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formula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 then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LTL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and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we´re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done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. </a:t>
                </a:r>
                <a:br>
                  <a:rPr lang="de-DE" dirty="0" smtClean="0">
                    <a:solidFill>
                      <a:schemeClr val="bg1"/>
                    </a:solidFill>
                  </a:rPr>
                </a:br>
                <a:r>
                  <a:rPr lang="de-DE" dirty="0" err="1" smtClean="0">
                    <a:solidFill>
                      <a:schemeClr val="bg1"/>
                    </a:solidFill>
                  </a:rPr>
                  <a:t>And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if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not?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Well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… 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could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we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get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some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help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from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</a:t>
                </a:r>
                <a:r>
                  <a:rPr lang="de-DE" dirty="0" err="1" smtClean="0">
                    <a:solidFill>
                      <a:schemeClr val="bg1"/>
                    </a:solidFill>
                  </a:rPr>
                  <a:t>above</a:t>
                </a:r>
                <a:r>
                  <a:rPr lang="de-DE" dirty="0" smtClean="0">
                    <a:solidFill>
                      <a:schemeClr val="bg1"/>
                    </a:solidFill>
                  </a:rPr>
                  <a:t> … ?</a:t>
                </a:r>
                <a:endParaRPr lang="en-US" dirty="0" smtClean="0">
                  <a:solidFill>
                    <a:schemeClr val="bg1"/>
                  </a:solidFill>
                </a:endParaRPr>
              </a:p>
              <a:p>
                <a:pPr marL="912813" lvl="1" indent="-339725"/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933056"/>
                <a:ext cx="8964742" cy="2664296"/>
              </a:xfrm>
              <a:prstGeom prst="rect">
                <a:avLst/>
              </a:prstGeom>
              <a:blipFill>
                <a:blip r:embed="rId2"/>
                <a:stretch>
                  <a:fillRect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1754" y="1412776"/>
                <a:ext cx="8964742" cy="26642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3038" indent="0">
                  <a:lnSpc>
                    <a:spcPct val="110000"/>
                  </a:lnSpc>
                  <a:spcBef>
                    <a:spcPts val="1200"/>
                  </a:spcBef>
                  <a:buNone/>
                </a:pPr>
                <a:r>
                  <a:rPr lang="de-DE" u="sng" dirty="0" smtClean="0">
                    <a:solidFill>
                      <a:srgbClr val="C00000"/>
                    </a:solidFill>
                  </a:rPr>
                  <a:t>Theorem 3</a:t>
                </a:r>
                <a:r>
                  <a:rPr lang="de-DE" u="sng" dirty="0"/>
                  <a:t> </a:t>
                </a:r>
              </a:p>
              <a:p>
                <a:pPr marL="228600" indent="0">
                  <a:lnSpc>
                    <a:spcPct val="120000"/>
                  </a:lnSpc>
                  <a:spcBef>
                    <a:spcPts val="1200"/>
                  </a:spcBef>
                  <a:buNone/>
                </a:pPr>
                <a:r>
                  <a:rPr lang="de-DE" dirty="0" err="1" smtClean="0"/>
                  <a:t>Let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a </a:t>
                </a:r>
                <a:r>
                  <a:rPr lang="de-DE" dirty="0" err="1"/>
                  <a:t>formula</a:t>
                </a:r>
                <a:r>
                  <a:rPr lang="de-DE" dirty="0"/>
                  <a:t>,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de-DE" dirty="0"/>
                  <a:t> a </a:t>
                </a:r>
                <a:r>
                  <a:rPr lang="de-DE" dirty="0" err="1"/>
                  <a:t>word</a:t>
                </a:r>
                <a:r>
                  <a:rPr lang="de-DE" dirty="0" smtClean="0"/>
                  <a:t>.</a:t>
                </a:r>
                <a:r>
                  <a:rPr lang="de-DE" dirty="0"/>
                  <a:t/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exists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m:rPr>
                            <m:sty m:val="p"/>
                          </m:rP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LTL</m:t>
                        </m:r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914400" indent="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af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b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de-DE" dirty="0" smtClean="0">
                  <a:solidFill>
                    <a:srgbClr val="0070C0"/>
                  </a:solidFill>
                </a:endParaRPr>
              </a:p>
              <a:p>
                <a:pPr marL="914400" indent="0">
                  <a:lnSpc>
                    <a:spcPct val="120000"/>
                  </a:lnSpc>
                  <a:spcBef>
                    <a:spcPts val="1800"/>
                  </a:spcBef>
                  <a:buFont typeface="+mj-lt"/>
                  <a:buAutoNum type="arabicPeriod"/>
                </a:pPr>
                <a:r>
                  <a:rPr lang="de-DE" dirty="0" smtClean="0">
                    <a:solidFill>
                      <a:srgbClr val="0070C0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⊨</m:t>
                    </m:r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GF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4" y="1412776"/>
                <a:ext cx="8964742" cy="2664296"/>
              </a:xfrm>
              <a:prstGeom prst="rect">
                <a:avLst/>
              </a:prstGeom>
              <a:blipFill>
                <a:blip r:embed="rId3"/>
                <a:stretch>
                  <a:fillRect t="-3204" b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-Omega_Emptin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>
          <a:miter lim="400000"/>
        </a:ln>
      </a:spPr>
      <a:bodyPr lIns="50800" tIns="50800" rIns="50800" bIns="50800" anchor="ctr"/>
      <a:lstStyle>
        <a:defPPr>
          <a:defRPr>
            <a:solidFill>
              <a:srgbClr val="FFFFFF"/>
            </a:solidFill>
          </a:defRPr>
        </a:defPPr>
      </a:lst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13-Omega_Emptiness</Template>
  <TotalTime>0</TotalTime>
  <Words>3068</Words>
  <Application>Microsoft Office PowerPoint</Application>
  <PresentationFormat>On-screen Show (4:3)</PresentationFormat>
  <Paragraphs>1249</Paragraphs>
  <Slides>123</Slides>
  <Notes>0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30" baseType="lpstr">
      <vt:lpstr>Arial</vt:lpstr>
      <vt:lpstr>Calibri</vt:lpstr>
      <vt:lpstr>Cambria Math</vt:lpstr>
      <vt:lpstr>Eras Bold ITC</vt:lpstr>
      <vt:lpstr>Gill Sans SemiBold</vt:lpstr>
      <vt:lpstr>Wingdings</vt:lpstr>
      <vt:lpstr>13-Omega_Emptiness</vt:lpstr>
      <vt:lpstr>One Theorem to Rule them All:  A Unified Translation  of LTL to ω-Automata</vt:lpstr>
      <vt:lpstr>The Master Theorem</vt:lpstr>
      <vt:lpstr>The Master Theorem</vt:lpstr>
      <vt:lpstr>The Master Theorem</vt:lpstr>
      <vt:lpstr>The Master Theorem</vt:lpstr>
      <vt:lpstr>The Master Theorem</vt:lpstr>
      <vt:lpstr>The Master Theorem</vt:lpstr>
      <vt:lpstr>Standard Syntax of LTL</vt:lpstr>
      <vt:lpstr>Extended Syntax</vt:lpstr>
      <vt:lpstr>Extended Syntax</vt:lpstr>
      <vt:lpstr>Extended Syntax</vt:lpstr>
      <vt:lpstr>Extended Syntax</vt:lpstr>
      <vt:lpstr>Temporal subformulas and propositional equivalence</vt:lpstr>
      <vt:lpstr>Temporal subformulas and propositional equivalence</vt:lpstr>
      <vt:lpstr>Temporal subformulas and propositional equivalence</vt:lpstr>
      <vt:lpstr>Temporal subformulas and propositional equivalence</vt:lpstr>
      <vt:lpstr>Temporal subformulas and propositional equivalence</vt:lpstr>
      <vt:lpstr>Temporal subformulas and propositional equivalence</vt:lpstr>
      <vt:lpstr>Temporal subformulas and propositional equivalence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The formula “φ after w”</vt:lpstr>
      <vt:lpstr>Properties of af(φ,w)</vt:lpstr>
      <vt:lpstr>Properties of af(φ,w)</vt:lpstr>
      <vt:lpstr>Properties of af(φ,w)</vt:lpstr>
      <vt:lpstr>Properties of af(φ,w)</vt:lpstr>
      <vt:lpstr>Properties of af(φ,w)</vt:lpstr>
      <vt:lpstr>Properties of af(φ,w)</vt:lpstr>
      <vt:lpstr>Computing Reach(Fb∧XXa" " )</vt:lpstr>
      <vt:lpstr>Computing Reach(Fb∧XXa" " )</vt:lpstr>
      <vt:lpstr>Computing Reach(Fb∧XXa" " )</vt:lpstr>
      <vt:lpstr>Computing Reach(Fb∧XXa" " )</vt:lpstr>
      <vt:lpstr>Computing Reach(Fb∧XXa" " )</vt:lpstr>
      <vt:lpstr>Computing Reach(Fb∧XXa" " )</vt:lpstr>
      <vt:lpstr>Computing Reach(Fb∧XXa" " )</vt:lpstr>
      <vt:lpstr>Automata for  „easy“  fragments of LTL</vt:lpstr>
      <vt:lpstr>Büchi, co-Büchi, Rabin …</vt:lpstr>
      <vt:lpstr>μLTL</vt:lpstr>
      <vt:lpstr>A DBA for Fb∧XXa</vt:lpstr>
      <vt:lpstr>A DBA for Fb∧XXa</vt:lpstr>
      <vt:lpstr>The νLTL-fragment</vt:lpstr>
      <vt:lpstr>A DCA for Gb∨XXa</vt:lpstr>
      <vt:lpstr>A DCA for Gb∨XXa</vt:lpstr>
      <vt:lpstr>A DBA for Gb∨XXa</vt:lpstr>
      <vt:lpstr>DBAs for μLTL, DCAs for νLTL </vt:lpstr>
      <vt:lpstr>DBAs for μLTL, DCAs for νLTL </vt:lpstr>
      <vt:lpstr>DBAs for μLTL, DCAs for νLTL </vt:lpstr>
      <vt:lpstr>Can we at least get smaller NBAs?</vt:lpstr>
      <vt:lpstr>A NCA for  Gb∨XXa</vt:lpstr>
      <vt:lpstr>A NCA for  Gb∨XXa</vt:lpstr>
      <vt:lpstr>A NCA for  Gb∨XXa</vt:lpstr>
      <vt:lpstr>NBAs for μLTL, NCAs for νLTL</vt:lpstr>
      <vt:lpstr>One step further: DBAs for GF(μLTL)</vt:lpstr>
      <vt:lpstr>One step further: DBAs for GF(μLTL)</vt:lpstr>
      <vt:lpstr>One step further: DCAs for FG(νLTL)</vt:lpstr>
      <vt:lpstr>One step further: DCAs for FG(νLTL)</vt:lpstr>
      <vt:lpstr>But isn‘t this a never-ending story…?</vt:lpstr>
      <vt:lpstr>Stabilization of a formula w.r.t. a word</vt:lpstr>
      <vt:lpstr>Stabilization of a formula w.r.t. a word</vt:lpstr>
      <vt:lpstr>Stabilization of a formula w.r.t. a word</vt:lpstr>
      <vt:lpstr>Getting help from above</vt:lpstr>
      <vt:lpstr>Getting help from above</vt:lpstr>
      <vt:lpstr>Getting help from above</vt:lpstr>
      <vt:lpstr>Getting help from above</vt:lpstr>
      <vt:lpstr>Getting help from above</vt:lpstr>
      <vt:lpstr>The formula ψ[X]_ν</vt:lpstr>
      <vt:lpstr>The formula ψ[X]_ν</vt:lpstr>
      <vt:lpstr>The formula ψ[X]_ν</vt:lpstr>
      <vt:lpstr>The formula ψ[X]_ν</vt:lpstr>
      <vt:lpstr>The formula ψ[X]_ν</vt:lpstr>
      <vt:lpstr>The formula ψ[X]_ν</vt:lpstr>
      <vt:lpstr>The formula ψ[X]_ν</vt:lpstr>
      <vt:lpstr>Example</vt:lpstr>
      <vt:lpstr>Getting less help from above</vt:lpstr>
      <vt:lpstr>Fortunately …</vt:lpstr>
      <vt:lpstr>Fortunately …</vt:lpstr>
      <vt:lpstr>Example</vt:lpstr>
      <vt:lpstr>But then, do we need God for this?</vt:lpstr>
      <vt:lpstr>But then, do we need God for this?</vt:lpstr>
      <vt:lpstr>But then, do we need God for this?</vt:lpstr>
      <vt:lpstr>But then, do we need God for this?</vt:lpstr>
      <vt:lpstr>But then, do we need God for this?</vt:lpstr>
      <vt:lpstr>But then, do we need God for this?</vt:lpstr>
      <vt:lpstr>But then, do we need God for this?</vt:lpstr>
      <vt:lpstr>But then, do we need God for this?</vt:lpstr>
      <vt:lpstr>Getting dual help from above</vt:lpstr>
      <vt:lpstr>The formula ψ[Y]_μ</vt:lpstr>
      <vt:lpstr>Using HIS dual help</vt:lpstr>
      <vt:lpstr>Using HIS dual help</vt:lpstr>
      <vt:lpstr>Using HIS dual help</vt:lpstr>
      <vt:lpstr>Using HIS dual help</vt:lpstr>
      <vt:lpstr>The Master Theorem</vt:lpstr>
      <vt:lpstr>Example</vt:lpstr>
      <vt:lpstr>Constructing automata</vt:lpstr>
      <vt:lpstr>Constructing automata</vt:lpstr>
      <vt:lpstr>Constructing automata</vt:lpstr>
      <vt:lpstr>Constructing automata</vt:lpstr>
      <vt:lpstr>Constructing automata</vt:lpstr>
      <vt:lpstr>DRAs for LTL</vt:lpstr>
      <vt:lpstr>DRAs for LTL</vt:lpstr>
      <vt:lpstr>The automaton A_(X,Y)^1</vt:lpstr>
      <vt:lpstr>NBAs for LTL</vt:lpstr>
      <vt:lpstr>LDBAs for LTL</vt:lpstr>
      <vt:lpstr>LDBAs for LTL</vt:lpstr>
      <vt:lpstr>Some remarks</vt:lpstr>
      <vt:lpstr>Rabinizer and OWL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Verification of liveness properties</dc:title>
  <dc:creator>Esparza</dc:creator>
  <cp:lastModifiedBy>Javier Esparza</cp:lastModifiedBy>
  <cp:revision>315</cp:revision>
  <cp:lastPrinted>2017-12-17T20:20:19Z</cp:lastPrinted>
  <dcterms:created xsi:type="dcterms:W3CDTF">2017-01-25T15:35:18Z</dcterms:created>
  <dcterms:modified xsi:type="dcterms:W3CDTF">2018-03-27T19:32:31Z</dcterms:modified>
</cp:coreProperties>
</file>